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ti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56" r:id="rId2"/>
    <p:sldId id="257" r:id="rId3"/>
    <p:sldId id="263" r:id="rId4"/>
    <p:sldId id="260" r:id="rId5"/>
    <p:sldId id="264" r:id="rId6"/>
    <p:sldId id="287" r:id="rId7"/>
    <p:sldId id="283" r:id="rId8"/>
    <p:sldId id="259" r:id="rId9"/>
    <p:sldId id="284" r:id="rId10"/>
    <p:sldId id="285" r:id="rId11"/>
    <p:sldId id="276" r:id="rId12"/>
    <p:sldId id="286" r:id="rId13"/>
    <p:sldId id="288" r:id="rId14"/>
    <p:sldId id="289" r:id="rId15"/>
    <p:sldId id="282" r:id="rId16"/>
    <p:sldId id="261" r:id="rId17"/>
    <p:sldId id="262" r:id="rId18"/>
    <p:sldId id="269" r:id="rId19"/>
    <p:sldId id="270" r:id="rId20"/>
    <p:sldId id="281" r:id="rId21"/>
    <p:sldId id="277" r:id="rId22"/>
    <p:sldId id="278" r:id="rId23"/>
    <p:sldId id="279" r:id="rId24"/>
    <p:sldId id="258" r:id="rId25"/>
    <p:sldId id="275" r:id="rId26"/>
    <p:sldId id="266" r:id="rId27"/>
    <p:sldId id="267" r:id="rId28"/>
    <p:sldId id="268" r:id="rId29"/>
    <p:sldId id="271" r:id="rId30"/>
    <p:sldId id="272" r:id="rId31"/>
    <p:sldId id="273" r:id="rId32"/>
    <p:sldId id="274" r:id="rId33"/>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8" d="100"/>
          <a:sy n="78" d="100"/>
        </p:scale>
        <p:origin x="-522"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BB1BA6BA-878F-409E-A42D-C0E36AA748ED}" type="datetimeFigureOut">
              <a:rPr lang="en-NZ" smtClean="0"/>
              <a:t>31/05/2017</a:t>
            </a:fld>
            <a:endParaRPr lang="en-NZ"/>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NZ"/>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NZ"/>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175F699C-DFE4-4D2C-A17E-3A73534B1E08}" type="slidenum">
              <a:rPr lang="en-NZ" smtClean="0"/>
              <a:t>‹#›</a:t>
            </a:fld>
            <a:endParaRPr lang="en-NZ"/>
          </a:p>
        </p:txBody>
      </p:sp>
    </p:spTree>
    <p:extLst>
      <p:ext uri="{BB962C8B-B14F-4D97-AF65-F5344CB8AC3E}">
        <p14:creationId xmlns:p14="http://schemas.microsoft.com/office/powerpoint/2010/main" val="28210235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573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706EF044-C895-4F20-810B-DAABCE3F27C0}" type="slidenum">
              <a:rPr lang="en-NZ" altLang="en-US"/>
              <a:pPr eaLnBrk="1" hangingPunct="1"/>
              <a:t>4</a:t>
            </a:fld>
            <a:endParaRPr lang="en-NZ" altLang="en-US"/>
          </a:p>
        </p:txBody>
      </p:sp>
    </p:spTree>
    <p:extLst>
      <p:ext uri="{BB962C8B-B14F-4D97-AF65-F5344CB8AC3E}">
        <p14:creationId xmlns:p14="http://schemas.microsoft.com/office/powerpoint/2010/main" val="31427344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798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743607CA-96F2-4486-83B4-7E2F9F17B741}" type="slidenum">
              <a:rPr lang="en-NZ" altLang="en-US"/>
              <a:pPr eaLnBrk="1" hangingPunct="1"/>
              <a:t>16</a:t>
            </a:fld>
            <a:endParaRPr lang="en-NZ" altLang="en-US"/>
          </a:p>
        </p:txBody>
      </p:sp>
    </p:spTree>
    <p:extLst>
      <p:ext uri="{BB962C8B-B14F-4D97-AF65-F5344CB8AC3E}">
        <p14:creationId xmlns:p14="http://schemas.microsoft.com/office/powerpoint/2010/main" val="25488990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Still 4M km2 to survey, even surveying 365/24 would take 7 years but at our present rate more likely to take 40 years</a:t>
            </a:r>
          </a:p>
        </p:txBody>
      </p:sp>
      <p:sp>
        <p:nvSpPr>
          <p:cNvPr id="788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30D508BB-C962-4597-B81A-8B77560B95CD}" type="slidenum">
              <a:rPr lang="en-NZ" altLang="en-US"/>
              <a:pPr eaLnBrk="1" hangingPunct="1"/>
              <a:t>17</a:t>
            </a:fld>
            <a:endParaRPr lang="en-NZ" altLang="en-US"/>
          </a:p>
        </p:txBody>
      </p:sp>
    </p:spTree>
    <p:extLst>
      <p:ext uri="{BB962C8B-B14F-4D97-AF65-F5344CB8AC3E}">
        <p14:creationId xmlns:p14="http://schemas.microsoft.com/office/powerpoint/2010/main" val="26465769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880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B9FC2BC-A46E-49A2-8C40-C9FC6FC29AC5}" type="slidenum">
              <a:rPr lang="en-NZ" altLang="en-US"/>
              <a:pPr eaLnBrk="1" hangingPunct="1"/>
              <a:t>18</a:t>
            </a:fld>
            <a:endParaRPr lang="en-NZ" altLang="en-US"/>
          </a:p>
        </p:txBody>
      </p:sp>
    </p:spTree>
    <p:extLst>
      <p:ext uri="{BB962C8B-B14F-4D97-AF65-F5344CB8AC3E}">
        <p14:creationId xmlns:p14="http://schemas.microsoft.com/office/powerpoint/2010/main" val="32163163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890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2FDFB0A-A5D6-4BD3-BAA0-FF10646D2493}" type="slidenum">
              <a:rPr lang="en-NZ" altLang="en-US"/>
              <a:pPr eaLnBrk="1" hangingPunct="1"/>
              <a:t>19</a:t>
            </a:fld>
            <a:endParaRPr lang="en-NZ" altLang="en-US"/>
          </a:p>
        </p:txBody>
      </p:sp>
    </p:spTree>
    <p:extLst>
      <p:ext uri="{BB962C8B-B14F-4D97-AF65-F5344CB8AC3E}">
        <p14:creationId xmlns:p14="http://schemas.microsoft.com/office/powerpoint/2010/main" val="12706763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798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743607CA-96F2-4486-83B4-7E2F9F17B741}" type="slidenum">
              <a:rPr lang="en-NZ" altLang="en-US"/>
              <a:pPr eaLnBrk="1" hangingPunct="1"/>
              <a:t>20</a:t>
            </a:fld>
            <a:endParaRPr lang="en-NZ" altLang="en-US"/>
          </a:p>
        </p:txBody>
      </p:sp>
    </p:spTree>
    <p:extLst>
      <p:ext uri="{BB962C8B-B14F-4D97-AF65-F5344CB8AC3E}">
        <p14:creationId xmlns:p14="http://schemas.microsoft.com/office/powerpoint/2010/main" val="40063017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 area covered by the </a:t>
            </a:r>
            <a:r>
              <a:rPr lang="en-GB" sz="1200" kern="1200" dirty="0" err="1">
                <a:solidFill>
                  <a:schemeClr val="tx1"/>
                </a:solidFill>
                <a:effectLst/>
                <a:latin typeface="+mn-lt"/>
                <a:ea typeface="+mn-ea"/>
                <a:cs typeface="+mn-cs"/>
              </a:rPr>
              <a:t>RfP</a:t>
            </a:r>
            <a:r>
              <a:rPr lang="en-GB" sz="1200" kern="1200" dirty="0">
                <a:solidFill>
                  <a:schemeClr val="tx1"/>
                </a:solidFill>
                <a:effectLst/>
                <a:latin typeface="+mn-lt"/>
                <a:ea typeface="+mn-ea"/>
                <a:cs typeface="+mn-cs"/>
              </a:rPr>
              <a:t> is identified in Figure 1.  The area cross-hatched in red is the hydrographic survey area, to be surveyed to LINZ LINZ-1 standard which includes backscatter information for science purposes.  The area between the area outlined in black and the area cross-hatched in red within QCS-Tory is to be surveyed to LINZ-2 standard.  The combined area is approximately 43,300 hectares (</a:t>
            </a:r>
            <a:r>
              <a:rPr lang="en-GB" sz="1200" i="1" kern="1200" dirty="0">
                <a:solidFill>
                  <a:schemeClr val="tx1"/>
                </a:solidFill>
                <a:effectLst/>
                <a:latin typeface="+mn-lt"/>
                <a:ea typeface="+mn-ea"/>
                <a:cs typeface="+mn-cs"/>
              </a:rPr>
              <a:t>ha</a:t>
            </a:r>
            <a:r>
              <a:rPr lang="en-GB" sz="1200" kern="1200" dirty="0">
                <a:solidFill>
                  <a:schemeClr val="tx1"/>
                </a:solidFill>
                <a:effectLst/>
                <a:latin typeface="+mn-lt"/>
                <a:ea typeface="+mn-ea"/>
                <a:cs typeface="+mn-cs"/>
              </a:rPr>
              <a:t>).</a:t>
            </a:r>
            <a:endParaRPr lang="en-NZ" sz="1200" kern="1200" dirty="0">
              <a:solidFill>
                <a:schemeClr val="tx1"/>
              </a:solidFill>
              <a:effectLst/>
              <a:latin typeface="+mn-lt"/>
              <a:ea typeface="+mn-ea"/>
              <a:cs typeface="+mn-cs"/>
            </a:endParaRPr>
          </a:p>
          <a:p>
            <a:endParaRPr lang="en-NZ" dirty="0"/>
          </a:p>
        </p:txBody>
      </p:sp>
      <p:sp>
        <p:nvSpPr>
          <p:cNvPr id="4" name="Slide Number Placeholder 3"/>
          <p:cNvSpPr>
            <a:spLocks noGrp="1"/>
          </p:cNvSpPr>
          <p:nvPr>
            <p:ph type="sldNum" sz="quarter" idx="10"/>
          </p:nvPr>
        </p:nvSpPr>
        <p:spPr/>
        <p:txBody>
          <a:bodyPr/>
          <a:lstStyle/>
          <a:p>
            <a:fld id="{26A3B7C7-8495-4FF4-A8BC-F56C4682F95D}" type="slidenum">
              <a:rPr lang="en-NZ" smtClean="0"/>
              <a:t>22</a:t>
            </a:fld>
            <a:endParaRPr lang="en-NZ"/>
          </a:p>
        </p:txBody>
      </p:sp>
    </p:spTree>
    <p:extLst>
      <p:ext uri="{BB962C8B-B14F-4D97-AF65-F5344CB8AC3E}">
        <p14:creationId xmlns:p14="http://schemas.microsoft.com/office/powerpoint/2010/main" val="4131683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Very important</a:t>
            </a:r>
            <a:r>
              <a:rPr lang="en-NZ" baseline="0" dirty="0"/>
              <a:t> to clearly demarcate requirements in geographic areas.</a:t>
            </a:r>
          </a:p>
          <a:p>
            <a:r>
              <a:rPr lang="en-NZ" baseline="0" dirty="0"/>
              <a:t>Fieldwork Year 1</a:t>
            </a:r>
          </a:p>
          <a:p>
            <a:r>
              <a:rPr lang="en-NZ" baseline="0" dirty="0"/>
              <a:t>Partial Deliverables Year 1</a:t>
            </a:r>
          </a:p>
          <a:p>
            <a:r>
              <a:rPr lang="en-NZ" baseline="0" dirty="0"/>
              <a:t>Full Deliverables Year 2</a:t>
            </a:r>
            <a:endParaRPr lang="en-NZ" dirty="0"/>
          </a:p>
        </p:txBody>
      </p:sp>
      <p:sp>
        <p:nvSpPr>
          <p:cNvPr id="4" name="Slide Number Placeholder 3"/>
          <p:cNvSpPr>
            <a:spLocks noGrp="1"/>
          </p:cNvSpPr>
          <p:nvPr>
            <p:ph type="sldNum" sz="quarter" idx="10"/>
          </p:nvPr>
        </p:nvSpPr>
        <p:spPr/>
        <p:txBody>
          <a:bodyPr/>
          <a:lstStyle/>
          <a:p>
            <a:fld id="{26A3B7C7-8495-4FF4-A8BC-F56C4682F95D}" type="slidenum">
              <a:rPr lang="en-NZ" smtClean="0"/>
              <a:t>23</a:t>
            </a:fld>
            <a:endParaRPr lang="en-NZ"/>
          </a:p>
        </p:txBody>
      </p:sp>
    </p:spTree>
    <p:extLst>
      <p:ext uri="{BB962C8B-B14F-4D97-AF65-F5344CB8AC3E}">
        <p14:creationId xmlns:p14="http://schemas.microsoft.com/office/powerpoint/2010/main" val="31373819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In</a:t>
            </a:r>
            <a:r>
              <a:rPr lang="en-NZ" baseline="0" dirty="0"/>
              <a:t> the approach to Christmas 2015</a:t>
            </a:r>
            <a:endParaRPr lang="en-NZ" dirty="0"/>
          </a:p>
        </p:txBody>
      </p:sp>
      <p:sp>
        <p:nvSpPr>
          <p:cNvPr id="4" name="Slide Number Placeholder 3"/>
          <p:cNvSpPr>
            <a:spLocks noGrp="1"/>
          </p:cNvSpPr>
          <p:nvPr>
            <p:ph type="sldNum" sz="quarter" idx="10"/>
          </p:nvPr>
        </p:nvSpPr>
        <p:spPr/>
        <p:txBody>
          <a:bodyPr/>
          <a:lstStyle/>
          <a:p>
            <a:fld id="{26A3B7C7-8495-4FF4-A8BC-F56C4682F95D}" type="slidenum">
              <a:rPr lang="en-NZ" smtClean="0"/>
              <a:t>25</a:t>
            </a:fld>
            <a:endParaRPr lang="en-NZ"/>
          </a:p>
        </p:txBody>
      </p:sp>
    </p:spTree>
    <p:extLst>
      <p:ext uri="{BB962C8B-B14F-4D97-AF65-F5344CB8AC3E}">
        <p14:creationId xmlns:p14="http://schemas.microsoft.com/office/powerpoint/2010/main" val="31358142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849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F5CF6395-5F23-4B5D-B82E-823B0F1DAC8A}" type="slidenum">
              <a:rPr lang="en-NZ" altLang="en-US"/>
              <a:pPr eaLnBrk="1" hangingPunct="1"/>
              <a:t>26</a:t>
            </a:fld>
            <a:endParaRPr lang="en-NZ" altLang="en-US"/>
          </a:p>
        </p:txBody>
      </p:sp>
    </p:spTree>
    <p:extLst>
      <p:ext uri="{BB962C8B-B14F-4D97-AF65-F5344CB8AC3E}">
        <p14:creationId xmlns:p14="http://schemas.microsoft.com/office/powerpoint/2010/main" val="8854199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860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6783E917-7F96-4892-94DC-EADDF8E9C228}" type="slidenum">
              <a:rPr lang="en-NZ" altLang="en-US"/>
              <a:pPr eaLnBrk="1" hangingPunct="1"/>
              <a:t>27</a:t>
            </a:fld>
            <a:endParaRPr lang="en-NZ" altLang="en-US"/>
          </a:p>
        </p:txBody>
      </p:sp>
    </p:spTree>
    <p:extLst>
      <p:ext uri="{BB962C8B-B14F-4D97-AF65-F5344CB8AC3E}">
        <p14:creationId xmlns:p14="http://schemas.microsoft.com/office/powerpoint/2010/main" val="10823932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962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0ADDD62-ABF4-4849-B3FF-9DAD0D1B93CA}" type="slidenum">
              <a:rPr lang="en-NZ" altLang="en-US"/>
              <a:pPr eaLnBrk="1" hangingPunct="1"/>
              <a:t>5</a:t>
            </a:fld>
            <a:endParaRPr lang="en-NZ" altLang="en-US"/>
          </a:p>
        </p:txBody>
      </p:sp>
    </p:spTree>
    <p:extLst>
      <p:ext uri="{BB962C8B-B14F-4D97-AF65-F5344CB8AC3E}">
        <p14:creationId xmlns:p14="http://schemas.microsoft.com/office/powerpoint/2010/main" val="30328348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870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E4D61D34-864A-4888-AF4E-BF5A45CE9BC5}" type="slidenum">
              <a:rPr lang="en-NZ" altLang="en-US"/>
              <a:pPr eaLnBrk="1" hangingPunct="1"/>
              <a:t>28</a:t>
            </a:fld>
            <a:endParaRPr lang="en-NZ" altLang="en-US"/>
          </a:p>
        </p:txBody>
      </p:sp>
    </p:spTree>
    <p:extLst>
      <p:ext uri="{BB962C8B-B14F-4D97-AF65-F5344CB8AC3E}">
        <p14:creationId xmlns:p14="http://schemas.microsoft.com/office/powerpoint/2010/main" val="39333688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901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E45EEFE2-22A3-428E-9DD4-51159680858A}" type="slidenum">
              <a:rPr lang="en-NZ" altLang="en-US"/>
              <a:pPr eaLnBrk="1" hangingPunct="1"/>
              <a:t>29</a:t>
            </a:fld>
            <a:endParaRPr lang="en-NZ" altLang="en-US"/>
          </a:p>
        </p:txBody>
      </p:sp>
    </p:spTree>
    <p:extLst>
      <p:ext uri="{BB962C8B-B14F-4D97-AF65-F5344CB8AC3E}">
        <p14:creationId xmlns:p14="http://schemas.microsoft.com/office/powerpoint/2010/main" val="1792241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911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91E5043-853E-4552-99C5-BA1807433940}" type="slidenum">
              <a:rPr lang="en-NZ" altLang="en-US"/>
              <a:pPr eaLnBrk="1" hangingPunct="1"/>
              <a:t>30</a:t>
            </a:fld>
            <a:endParaRPr lang="en-NZ" altLang="en-US"/>
          </a:p>
        </p:txBody>
      </p:sp>
    </p:spTree>
    <p:extLst>
      <p:ext uri="{BB962C8B-B14F-4D97-AF65-F5344CB8AC3E}">
        <p14:creationId xmlns:p14="http://schemas.microsoft.com/office/powerpoint/2010/main" val="1994852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921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A7F5D09-31B8-43E2-AD71-B607C7964C01}" type="slidenum">
              <a:rPr lang="en-NZ" altLang="en-US"/>
              <a:pPr eaLnBrk="1" hangingPunct="1"/>
              <a:t>31</a:t>
            </a:fld>
            <a:endParaRPr lang="en-NZ" altLang="en-US"/>
          </a:p>
        </p:txBody>
      </p:sp>
    </p:spTree>
    <p:extLst>
      <p:ext uri="{BB962C8B-B14F-4D97-AF65-F5344CB8AC3E}">
        <p14:creationId xmlns:p14="http://schemas.microsoft.com/office/powerpoint/2010/main" val="7062822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931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7E848486-CD7A-466B-88C4-6700D2FF3D43}" type="slidenum">
              <a:rPr lang="en-NZ" altLang="en-US"/>
              <a:pPr eaLnBrk="1" hangingPunct="1"/>
              <a:t>32</a:t>
            </a:fld>
            <a:endParaRPr lang="en-NZ" altLang="en-US"/>
          </a:p>
        </p:txBody>
      </p:sp>
    </p:spTree>
    <p:extLst>
      <p:ext uri="{BB962C8B-B14F-4D97-AF65-F5344CB8AC3E}">
        <p14:creationId xmlns:p14="http://schemas.microsoft.com/office/powerpoint/2010/main" val="42028720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NZ" dirty="0"/>
              <a:t>1) Within NZ, LINZ HYSPEC has been reviewed and updated to bring it up to date</a:t>
            </a:r>
            <a:r>
              <a:rPr lang="en-NZ" baseline="0" dirty="0"/>
              <a:t> with current best practice - still with a focus for acoustic sensors. </a:t>
            </a:r>
            <a:endParaRPr lang="en-NZ" dirty="0"/>
          </a:p>
          <a:p>
            <a:pPr marL="0" marR="0" indent="0" algn="l" defTabSz="914400" rtl="0" eaLnBrk="1" fontAlgn="auto" latinLnBrk="0" hangingPunct="1">
              <a:lnSpc>
                <a:spcPct val="100000"/>
              </a:lnSpc>
              <a:spcBef>
                <a:spcPts val="0"/>
              </a:spcBef>
              <a:spcAft>
                <a:spcPts val="0"/>
              </a:spcAft>
              <a:buClrTx/>
              <a:buSzTx/>
              <a:buFontTx/>
              <a:buNone/>
              <a:tabLst/>
              <a:defRPr/>
            </a:pPr>
            <a:endParaRPr lang="en-NZ" dirty="0"/>
          </a:p>
          <a:p>
            <a:pPr marL="0" marR="0" indent="0" algn="l" defTabSz="914400" rtl="0" eaLnBrk="1" fontAlgn="auto" latinLnBrk="0" hangingPunct="1">
              <a:lnSpc>
                <a:spcPct val="100000"/>
              </a:lnSpc>
              <a:spcBef>
                <a:spcPts val="0"/>
              </a:spcBef>
              <a:spcAft>
                <a:spcPts val="0"/>
              </a:spcAft>
              <a:buClrTx/>
              <a:buSzTx/>
              <a:buFontTx/>
              <a:buNone/>
              <a:tabLst/>
              <a:defRPr/>
            </a:pPr>
            <a:r>
              <a:rPr lang="en-NZ" dirty="0"/>
              <a:t>2) Went to consultation</a:t>
            </a:r>
            <a:r>
              <a:rPr lang="en-NZ" baseline="0" dirty="0"/>
              <a:t> with trusted suppliers from industry in May 2015, feedback received in December 2015.</a:t>
            </a:r>
            <a:endParaRPr lang="en-NZ" dirty="0"/>
          </a:p>
          <a:p>
            <a:pPr marL="0" marR="0" indent="0" algn="l" defTabSz="914400" rtl="0" eaLnBrk="1" fontAlgn="auto" latinLnBrk="0" hangingPunct="1">
              <a:lnSpc>
                <a:spcPct val="100000"/>
              </a:lnSpc>
              <a:spcBef>
                <a:spcPts val="0"/>
              </a:spcBef>
              <a:spcAft>
                <a:spcPts val="0"/>
              </a:spcAft>
              <a:buClrTx/>
              <a:buSzTx/>
              <a:buFontTx/>
              <a:buNone/>
              <a:tabLst/>
              <a:defRPr/>
            </a:pPr>
            <a:endParaRPr lang="en-NZ" dirty="0"/>
          </a:p>
          <a:p>
            <a:pPr marL="0" marR="0" indent="0" algn="l" defTabSz="914400" rtl="0" eaLnBrk="1" fontAlgn="auto" latinLnBrk="0" hangingPunct="1">
              <a:lnSpc>
                <a:spcPct val="100000"/>
              </a:lnSpc>
              <a:spcBef>
                <a:spcPts val="0"/>
              </a:spcBef>
              <a:spcAft>
                <a:spcPts val="0"/>
              </a:spcAft>
              <a:buClrTx/>
              <a:buSzTx/>
              <a:buFontTx/>
              <a:buNone/>
              <a:tabLst/>
              <a:defRPr/>
            </a:pPr>
            <a:r>
              <a:rPr lang="en-NZ" dirty="0"/>
              <a:t>Key updates:</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NZ" baseline="0" dirty="0"/>
              <a:t>Alignment of SB orders with MBES orders for a single standard</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NZ" baseline="0" dirty="0"/>
              <a:t>Surveyor In Charge regional schemes e.g. AHSCP Level 1</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NZ" baseline="0" dirty="0"/>
              <a:t>Updated backscatter requirements - GEOHAB reference</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NZ" baseline="0" dirty="0"/>
              <a:t>Updated to completely digital deliverables to allow digestion straight into Bathy Database / Charting process</a:t>
            </a:r>
          </a:p>
          <a:p>
            <a:pPr marL="171450" marR="0" indent="-171450" algn="l" defTabSz="914400" rtl="0" eaLnBrk="1" fontAlgn="auto" latinLnBrk="0" hangingPunct="1">
              <a:lnSpc>
                <a:spcPct val="100000"/>
              </a:lnSpc>
              <a:spcBef>
                <a:spcPts val="0"/>
              </a:spcBef>
              <a:spcAft>
                <a:spcPts val="0"/>
              </a:spcAft>
              <a:buClrTx/>
              <a:buSzTx/>
              <a:buFontTx/>
              <a:buChar char="-"/>
              <a:tabLst/>
              <a:defRPr/>
            </a:pPr>
            <a:endParaRPr lang="en-NZ"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NZ" baseline="0" dirty="0"/>
              <a:t>3) However; Still equipment driven - acoustic focus only. </a:t>
            </a:r>
          </a:p>
          <a:p>
            <a:pPr marL="0" marR="0" indent="0" algn="l" defTabSz="914400" rtl="0" eaLnBrk="1" fontAlgn="auto" latinLnBrk="0" hangingPunct="1">
              <a:lnSpc>
                <a:spcPct val="100000"/>
              </a:lnSpc>
              <a:spcBef>
                <a:spcPts val="0"/>
              </a:spcBef>
              <a:spcAft>
                <a:spcPts val="0"/>
              </a:spcAft>
              <a:buClrTx/>
              <a:buSzTx/>
              <a:buFontTx/>
              <a:buNone/>
              <a:tabLst/>
              <a:defRPr/>
            </a:pPr>
            <a:r>
              <a:rPr lang="en-NZ" baseline="0" dirty="0"/>
              <a:t>    Requirement for digital Standard Sheets retained.</a:t>
            </a:r>
          </a:p>
        </p:txBody>
      </p:sp>
      <p:sp>
        <p:nvSpPr>
          <p:cNvPr id="4" name="Slide Number Placeholder 3"/>
          <p:cNvSpPr>
            <a:spLocks noGrp="1"/>
          </p:cNvSpPr>
          <p:nvPr>
            <p:ph type="sldNum" sz="quarter" idx="10"/>
          </p:nvPr>
        </p:nvSpPr>
        <p:spPr/>
        <p:txBody>
          <a:bodyPr/>
          <a:lstStyle/>
          <a:p>
            <a:fld id="{26A3B7C7-8495-4FF4-A8BC-F56C4682F95D}" type="slidenum">
              <a:rPr lang="en-NZ" smtClean="0"/>
              <a:t>6</a:t>
            </a:fld>
            <a:endParaRPr lang="en-NZ"/>
          </a:p>
        </p:txBody>
      </p:sp>
    </p:spTree>
    <p:extLst>
      <p:ext uri="{BB962C8B-B14F-4D97-AF65-F5344CB8AC3E}">
        <p14:creationId xmlns:p14="http://schemas.microsoft.com/office/powerpoint/2010/main" val="11113438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V1.3 is clear</a:t>
            </a:r>
            <a:r>
              <a:rPr lang="en-NZ" baseline="0" dirty="0"/>
              <a:t> in its requirements for bathymetry but only touches on logging raw backscatter; no specification for processed backscatter or metrics and guidance around logging water-column. If that is to become a deliverable as part of a LINZ survey it will need specifying in order to QC it.</a:t>
            </a:r>
          </a:p>
          <a:p>
            <a:endParaRPr lang="en-NZ" dirty="0"/>
          </a:p>
        </p:txBody>
      </p:sp>
      <p:sp>
        <p:nvSpPr>
          <p:cNvPr id="4" name="Slide Number Placeholder 3"/>
          <p:cNvSpPr>
            <a:spLocks noGrp="1"/>
          </p:cNvSpPr>
          <p:nvPr>
            <p:ph type="sldNum" sz="quarter" idx="10"/>
          </p:nvPr>
        </p:nvSpPr>
        <p:spPr/>
        <p:txBody>
          <a:bodyPr/>
          <a:lstStyle/>
          <a:p>
            <a:fld id="{26A3B7C7-8495-4FF4-A8BC-F56C4682F95D}" type="slidenum">
              <a:rPr lang="en-NZ" smtClean="0"/>
              <a:t>7</a:t>
            </a:fld>
            <a:endParaRPr lang="en-NZ"/>
          </a:p>
        </p:txBody>
      </p:sp>
    </p:spTree>
    <p:extLst>
      <p:ext uri="{BB962C8B-B14F-4D97-AF65-F5344CB8AC3E}">
        <p14:creationId xmlns:p14="http://schemas.microsoft.com/office/powerpoint/2010/main" val="15404137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200" b="0" i="0" u="none" strike="noStrike" kern="1200" baseline="0" dirty="0">
                <a:solidFill>
                  <a:schemeClr val="tx1"/>
                </a:solidFill>
                <a:latin typeface="+mn-lt"/>
                <a:ea typeface="+mn-ea"/>
                <a:cs typeface="+mn-cs"/>
              </a:rPr>
              <a:t>In 2015 the NZHA undertook an </a:t>
            </a:r>
            <a:r>
              <a:rPr lang="en-NZ" sz="1200" b="1" i="0" u="none" strike="noStrike" kern="1200" baseline="0" dirty="0">
                <a:solidFill>
                  <a:schemeClr val="tx1"/>
                </a:solidFill>
                <a:latin typeface="+mn-lt"/>
                <a:ea typeface="+mn-ea"/>
                <a:cs typeface="+mn-cs"/>
              </a:rPr>
              <a:t>evidenced based risk assessmen</a:t>
            </a:r>
            <a:r>
              <a:rPr lang="en-NZ" sz="1200" b="0" i="0" u="none" strike="noStrike" kern="1200" baseline="0" dirty="0">
                <a:solidFill>
                  <a:schemeClr val="tx1"/>
                </a:solidFill>
                <a:latin typeface="+mn-lt"/>
                <a:ea typeface="+mn-ea"/>
                <a:cs typeface="+mn-cs"/>
              </a:rPr>
              <a:t>t of maritime traffic within New Zealand waters to identify areas of risk. The risk assessment was based on the novel methodology developed during the South-West Pacific Regional Hydrography Programme (SWPRHP) with the Ministry of Foreign Affairs &amp; Trade (MFAT). The methodology uses a Geographic Information System (GIS) based risk model of 39 layers with a level of risk assigned to each cell within the layer. The cell resolution varied from ports &amp; harbours, to the Territorial Sea limit, to the Exclusive Economic Zone (EEZ), with greater granularity in the ports &amp; harbours where vessel movement becomes more critical. The layers included environmental, cultural and economic factors, as well as chart quality information and seabed characteristics. </a:t>
            </a:r>
            <a:endParaRPr lang="en-NZ" dirty="0"/>
          </a:p>
        </p:txBody>
      </p:sp>
      <p:sp>
        <p:nvSpPr>
          <p:cNvPr id="4" name="Slide Number Placeholder 3"/>
          <p:cNvSpPr>
            <a:spLocks noGrp="1"/>
          </p:cNvSpPr>
          <p:nvPr>
            <p:ph type="sldNum" sz="quarter" idx="10"/>
          </p:nvPr>
        </p:nvSpPr>
        <p:spPr/>
        <p:txBody>
          <a:bodyPr/>
          <a:lstStyle/>
          <a:p>
            <a:fld id="{D6CC1538-2FEF-425F-87D7-2AF0B04A95B4}" type="slidenum">
              <a:rPr lang="en-NZ" smtClean="0"/>
              <a:t>9</a:t>
            </a:fld>
            <a:endParaRPr lang="en-NZ"/>
          </a:p>
        </p:txBody>
      </p:sp>
    </p:spTree>
    <p:extLst>
      <p:ext uri="{BB962C8B-B14F-4D97-AF65-F5344CB8AC3E}">
        <p14:creationId xmlns:p14="http://schemas.microsoft.com/office/powerpoint/2010/main" val="12532864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The outcomes of the risk assessment were analysed and areas of high to moderate risk were isolated for future</a:t>
            </a:r>
            <a:r>
              <a:rPr lang="en-NZ" baseline="0" dirty="0"/>
              <a:t> survey work. The areas are expansive and our budget cannot cover them in their entirety. This opens the scope up to share work with other users interested in collecting Bathymetry, and gives us a long term view to help approach potential partners about collaborating. </a:t>
            </a:r>
            <a:endParaRPr lang="en-NZ" dirty="0"/>
          </a:p>
        </p:txBody>
      </p:sp>
      <p:sp>
        <p:nvSpPr>
          <p:cNvPr id="4" name="Slide Number Placeholder 3"/>
          <p:cNvSpPr>
            <a:spLocks noGrp="1"/>
          </p:cNvSpPr>
          <p:nvPr>
            <p:ph type="sldNum" sz="quarter" idx="10"/>
          </p:nvPr>
        </p:nvSpPr>
        <p:spPr/>
        <p:txBody>
          <a:bodyPr/>
          <a:lstStyle/>
          <a:p>
            <a:fld id="{D6CC1538-2FEF-425F-87D7-2AF0B04A95B4}" type="slidenum">
              <a:rPr lang="en-NZ" smtClean="0"/>
              <a:t>10</a:t>
            </a:fld>
            <a:endParaRPr lang="en-NZ"/>
          </a:p>
        </p:txBody>
      </p:sp>
    </p:spTree>
    <p:extLst>
      <p:ext uri="{BB962C8B-B14F-4D97-AF65-F5344CB8AC3E}">
        <p14:creationId xmlns:p14="http://schemas.microsoft.com/office/powerpoint/2010/main" val="35055221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NZ" sz="1200" kern="1200" dirty="0">
                <a:solidFill>
                  <a:schemeClr val="tx1"/>
                </a:solidFill>
                <a:effectLst/>
                <a:latin typeface="+mn-lt"/>
                <a:ea typeface="+mn-ea"/>
                <a:cs typeface="+mn-cs"/>
              </a:rPr>
              <a:t>LINZ was primarily interested in collecting Safety</a:t>
            </a:r>
            <a:r>
              <a:rPr lang="en-NZ" sz="1200" kern="1200" baseline="0" dirty="0">
                <a:solidFill>
                  <a:schemeClr val="tx1"/>
                </a:solidFill>
                <a:effectLst/>
                <a:latin typeface="+mn-lt"/>
                <a:ea typeface="+mn-ea"/>
                <a:cs typeface="+mn-cs"/>
              </a:rPr>
              <a:t> of Navigation survey information in a buffer zone around the SOLAS traffic where the highest risk from the NZHRA is. MDC interested in Seabed Habitat Mapping &amp; benthic terrain modelling. Both achieved from MBES. </a:t>
            </a:r>
            <a:endParaRPr lang="en-NZ" sz="1200" kern="1200" dirty="0">
              <a:solidFill>
                <a:schemeClr val="tx1"/>
              </a:solidFill>
              <a:effectLst/>
              <a:latin typeface="+mn-lt"/>
              <a:ea typeface="+mn-ea"/>
              <a:cs typeface="+mn-cs"/>
            </a:endParaRPr>
          </a:p>
          <a:p>
            <a:endParaRPr lang="en-NZ" dirty="0"/>
          </a:p>
        </p:txBody>
      </p:sp>
      <p:sp>
        <p:nvSpPr>
          <p:cNvPr id="4" name="Slide Number Placeholder 3"/>
          <p:cNvSpPr>
            <a:spLocks noGrp="1"/>
          </p:cNvSpPr>
          <p:nvPr>
            <p:ph type="sldNum" sz="quarter" idx="10"/>
          </p:nvPr>
        </p:nvSpPr>
        <p:spPr/>
        <p:txBody>
          <a:bodyPr/>
          <a:lstStyle/>
          <a:p>
            <a:fld id="{26A3B7C7-8495-4FF4-A8BC-F56C4682F95D}" type="slidenum">
              <a:rPr lang="en-NZ" smtClean="0"/>
              <a:t>12</a:t>
            </a:fld>
            <a:endParaRPr lang="en-NZ"/>
          </a:p>
        </p:txBody>
      </p:sp>
    </p:spTree>
    <p:extLst>
      <p:ext uri="{BB962C8B-B14F-4D97-AF65-F5344CB8AC3E}">
        <p14:creationId xmlns:p14="http://schemas.microsoft.com/office/powerpoint/2010/main" val="22360623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The hydrographic office</a:t>
            </a:r>
            <a:r>
              <a:rPr lang="en-NZ" baseline="0" dirty="0"/>
              <a:t> is widening it’s scope; as we move towards MSDI, we are looking at fully </a:t>
            </a:r>
            <a:r>
              <a:rPr lang="en-NZ" baseline="0" dirty="0" err="1"/>
              <a:t>quantative</a:t>
            </a:r>
            <a:r>
              <a:rPr lang="en-NZ" baseline="0" dirty="0"/>
              <a:t> data across the littoral zone, merging datasets &amp; </a:t>
            </a:r>
            <a:r>
              <a:rPr lang="en-NZ" baseline="0" dirty="0" err="1"/>
              <a:t>datums</a:t>
            </a:r>
            <a:r>
              <a:rPr lang="en-NZ" baseline="0" dirty="0"/>
              <a:t>. There is a requirement to utilise other sources of information; if we use them their uncertainties need to be understood and quantified. Currently the specification is purely acoustic but we need to broaden it’s scope. Keeping the standards technologically agnostic and outcome focused</a:t>
            </a:r>
            <a:endParaRPr lang="en-NZ" dirty="0"/>
          </a:p>
        </p:txBody>
      </p:sp>
      <p:sp>
        <p:nvSpPr>
          <p:cNvPr id="4" name="Slide Number Placeholder 3"/>
          <p:cNvSpPr>
            <a:spLocks noGrp="1"/>
          </p:cNvSpPr>
          <p:nvPr>
            <p:ph type="sldNum" sz="quarter" idx="10"/>
          </p:nvPr>
        </p:nvSpPr>
        <p:spPr/>
        <p:txBody>
          <a:bodyPr/>
          <a:lstStyle/>
          <a:p>
            <a:fld id="{D6CC1538-2FEF-425F-87D7-2AF0B04A95B4}" type="slidenum">
              <a:rPr lang="en-NZ" smtClean="0"/>
              <a:t>13</a:t>
            </a:fld>
            <a:endParaRPr lang="en-NZ"/>
          </a:p>
        </p:txBody>
      </p:sp>
    </p:spTree>
    <p:extLst>
      <p:ext uri="{BB962C8B-B14F-4D97-AF65-F5344CB8AC3E}">
        <p14:creationId xmlns:p14="http://schemas.microsoft.com/office/powerpoint/2010/main" val="33489518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NZ" baseline="0" dirty="0"/>
              <a:t>LINZ is reviewing all of our specifications; HYSPEC being one of them. Independent Review to digest in June. Assessment on </a:t>
            </a:r>
            <a:r>
              <a:rPr lang="en-NZ" baseline="0" dirty="0" err="1"/>
              <a:t>implimentation</a:t>
            </a:r>
            <a:r>
              <a:rPr lang="en-NZ" baseline="0" dirty="0"/>
              <a:t> and stakeholder engagement workshops - opened up to NZIS hydro stream.</a:t>
            </a:r>
          </a:p>
          <a:p>
            <a:pPr marL="0" marR="0" indent="0" algn="l" defTabSz="914400" rtl="0" eaLnBrk="1" fontAlgn="auto" latinLnBrk="0" hangingPunct="1">
              <a:lnSpc>
                <a:spcPct val="100000"/>
              </a:lnSpc>
              <a:spcBef>
                <a:spcPts val="0"/>
              </a:spcBef>
              <a:spcAft>
                <a:spcPts val="0"/>
              </a:spcAft>
              <a:buClrTx/>
              <a:buSzTx/>
              <a:buFontTx/>
              <a:buNone/>
              <a:tabLst/>
              <a:defRPr/>
            </a:pPr>
            <a:endParaRPr lang="en-NZ"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NZ" baseline="0" dirty="0"/>
              <a:t>The IHO has established a Hydrographic Surveys Scoping Project Team (H2SPT), which New Zealand (LINZ) was a member of, and we look forward to contributing to the international effort to update S-44</a:t>
            </a:r>
            <a:endParaRPr lang="en-NZ" dirty="0"/>
          </a:p>
          <a:p>
            <a:endParaRPr lang="en-NZ" dirty="0"/>
          </a:p>
          <a:p>
            <a:r>
              <a:rPr lang="en-NZ" dirty="0"/>
              <a:t>This work will inform the further development of a</a:t>
            </a:r>
            <a:r>
              <a:rPr lang="en-NZ" baseline="0" dirty="0"/>
              <a:t> data driven</a:t>
            </a:r>
            <a:r>
              <a:rPr lang="en-NZ" dirty="0"/>
              <a:t> LINZ</a:t>
            </a:r>
            <a:r>
              <a:rPr lang="en-NZ" baseline="0" dirty="0"/>
              <a:t> specification to incorporate technologies such as LiDAR, SDB and CSD and other datasets required by broader range of stakeholders beyond the requirements for safety of navigation hydrographic surveys and e.g. the development and use of Maritime Spatial Data Infrastructure</a:t>
            </a:r>
          </a:p>
          <a:p>
            <a:endParaRPr lang="en-NZ" baseline="0" dirty="0"/>
          </a:p>
        </p:txBody>
      </p:sp>
      <p:sp>
        <p:nvSpPr>
          <p:cNvPr id="4" name="Slide Number Placeholder 3"/>
          <p:cNvSpPr>
            <a:spLocks noGrp="1"/>
          </p:cNvSpPr>
          <p:nvPr>
            <p:ph type="sldNum" sz="quarter" idx="10"/>
          </p:nvPr>
        </p:nvSpPr>
        <p:spPr/>
        <p:txBody>
          <a:bodyPr/>
          <a:lstStyle/>
          <a:p>
            <a:fld id="{26A3B7C7-8495-4FF4-A8BC-F56C4682F95D}" type="slidenum">
              <a:rPr lang="en-NZ" smtClean="0"/>
              <a:t>14</a:t>
            </a:fld>
            <a:endParaRPr lang="en-NZ"/>
          </a:p>
        </p:txBody>
      </p:sp>
    </p:spTree>
    <p:extLst>
      <p:ext uri="{BB962C8B-B14F-4D97-AF65-F5344CB8AC3E}">
        <p14:creationId xmlns:p14="http://schemas.microsoft.com/office/powerpoint/2010/main" val="12261266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NZ"/>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NZ"/>
          </a:p>
        </p:txBody>
      </p:sp>
      <p:sp>
        <p:nvSpPr>
          <p:cNvPr id="4" name="Date Placeholder 3"/>
          <p:cNvSpPr>
            <a:spLocks noGrp="1"/>
          </p:cNvSpPr>
          <p:nvPr>
            <p:ph type="dt" sz="half" idx="10"/>
          </p:nvPr>
        </p:nvSpPr>
        <p:spPr/>
        <p:txBody>
          <a:bodyPr/>
          <a:lstStyle/>
          <a:p>
            <a:fld id="{2166AAA1-59D3-4E75-A427-D9610B63F744}" type="datetimeFigureOut">
              <a:rPr lang="en-NZ" smtClean="0"/>
              <a:t>31/05/2017</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E595026E-1855-4791-B558-FAE9FA2B064A}" type="slidenum">
              <a:rPr lang="en-NZ" smtClean="0"/>
              <a:t>‹#›</a:t>
            </a:fld>
            <a:endParaRPr lang="en-NZ"/>
          </a:p>
        </p:txBody>
      </p:sp>
    </p:spTree>
    <p:extLst>
      <p:ext uri="{BB962C8B-B14F-4D97-AF65-F5344CB8AC3E}">
        <p14:creationId xmlns:p14="http://schemas.microsoft.com/office/powerpoint/2010/main" val="3439202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Date Placeholder 3"/>
          <p:cNvSpPr>
            <a:spLocks noGrp="1"/>
          </p:cNvSpPr>
          <p:nvPr>
            <p:ph type="dt" sz="half" idx="10"/>
          </p:nvPr>
        </p:nvSpPr>
        <p:spPr/>
        <p:txBody>
          <a:bodyPr/>
          <a:lstStyle/>
          <a:p>
            <a:fld id="{2166AAA1-59D3-4E75-A427-D9610B63F744}" type="datetimeFigureOut">
              <a:rPr lang="en-NZ" smtClean="0"/>
              <a:t>31/05/2017</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E595026E-1855-4791-B558-FAE9FA2B064A}" type="slidenum">
              <a:rPr lang="en-NZ" smtClean="0"/>
              <a:t>‹#›</a:t>
            </a:fld>
            <a:endParaRPr lang="en-NZ"/>
          </a:p>
        </p:txBody>
      </p:sp>
    </p:spTree>
    <p:extLst>
      <p:ext uri="{BB962C8B-B14F-4D97-AF65-F5344CB8AC3E}">
        <p14:creationId xmlns:p14="http://schemas.microsoft.com/office/powerpoint/2010/main" val="38801610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NZ"/>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Date Placeholder 3"/>
          <p:cNvSpPr>
            <a:spLocks noGrp="1"/>
          </p:cNvSpPr>
          <p:nvPr>
            <p:ph type="dt" sz="half" idx="10"/>
          </p:nvPr>
        </p:nvSpPr>
        <p:spPr/>
        <p:txBody>
          <a:bodyPr/>
          <a:lstStyle/>
          <a:p>
            <a:fld id="{2166AAA1-59D3-4E75-A427-D9610B63F744}" type="datetimeFigureOut">
              <a:rPr lang="en-NZ" smtClean="0"/>
              <a:t>31/05/2017</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E595026E-1855-4791-B558-FAE9FA2B064A}" type="slidenum">
              <a:rPr lang="en-NZ" smtClean="0"/>
              <a:t>‹#›</a:t>
            </a:fld>
            <a:endParaRPr lang="en-NZ"/>
          </a:p>
        </p:txBody>
      </p:sp>
    </p:spTree>
    <p:extLst>
      <p:ext uri="{BB962C8B-B14F-4D97-AF65-F5344CB8AC3E}">
        <p14:creationId xmlns:p14="http://schemas.microsoft.com/office/powerpoint/2010/main" val="31748630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739963235"/>
      </p:ext>
    </p:extLst>
  </p:cSld>
  <p:clrMapOvr>
    <a:masterClrMapping/>
  </p:clrMapOvr>
  <p:transition>
    <p:dissolv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2" y="188913"/>
            <a:ext cx="7406217" cy="792162"/>
          </a:xfrm>
        </p:spPr>
        <p:txBody>
          <a:bodyPr/>
          <a:lstStyle/>
          <a:p>
            <a:r>
              <a:rPr lang="en-US"/>
              <a:t>Click to edit Master title style</a:t>
            </a:r>
            <a:endParaRPr lang="en-NZ"/>
          </a:p>
        </p:txBody>
      </p:sp>
      <p:sp>
        <p:nvSpPr>
          <p:cNvPr id="3" name="Text Placeholder 2"/>
          <p:cNvSpPr>
            <a:spLocks noGrp="1"/>
          </p:cNvSpPr>
          <p:nvPr>
            <p:ph type="body" sz="half" idx="1"/>
          </p:nvPr>
        </p:nvSpPr>
        <p:spPr>
          <a:xfrm>
            <a:off x="704852" y="1600201"/>
            <a:ext cx="5384800" cy="452596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Content Placeholder 3"/>
          <p:cNvSpPr>
            <a:spLocks noGrp="1"/>
          </p:cNvSpPr>
          <p:nvPr>
            <p:ph sz="half" idx="2"/>
          </p:nvPr>
        </p:nvSpPr>
        <p:spPr>
          <a:xfrm>
            <a:off x="6292852" y="1600201"/>
            <a:ext cx="5384800" cy="452596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Tree>
    <p:extLst>
      <p:ext uri="{BB962C8B-B14F-4D97-AF65-F5344CB8AC3E}">
        <p14:creationId xmlns:p14="http://schemas.microsoft.com/office/powerpoint/2010/main" val="2146743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NZ"/>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Date Placeholder 3"/>
          <p:cNvSpPr>
            <a:spLocks noGrp="1"/>
          </p:cNvSpPr>
          <p:nvPr>
            <p:ph type="dt" sz="half" idx="10"/>
          </p:nvPr>
        </p:nvSpPr>
        <p:spPr/>
        <p:txBody>
          <a:bodyPr/>
          <a:lstStyle/>
          <a:p>
            <a:fld id="{2166AAA1-59D3-4E75-A427-D9610B63F744}" type="datetimeFigureOut">
              <a:rPr lang="en-NZ" smtClean="0"/>
              <a:t>31/05/2017</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E595026E-1855-4791-B558-FAE9FA2B064A}" type="slidenum">
              <a:rPr lang="en-NZ" smtClean="0"/>
              <a:t>‹#›</a:t>
            </a:fld>
            <a:endParaRPr lang="en-NZ"/>
          </a:p>
        </p:txBody>
      </p:sp>
    </p:spTree>
    <p:extLst>
      <p:ext uri="{BB962C8B-B14F-4D97-AF65-F5344CB8AC3E}">
        <p14:creationId xmlns:p14="http://schemas.microsoft.com/office/powerpoint/2010/main" val="10499677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NZ"/>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166AAA1-59D3-4E75-A427-D9610B63F744}" type="datetimeFigureOut">
              <a:rPr lang="en-NZ" smtClean="0"/>
              <a:t>31/05/2017</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E595026E-1855-4791-B558-FAE9FA2B064A}" type="slidenum">
              <a:rPr lang="en-NZ" smtClean="0"/>
              <a:t>‹#›</a:t>
            </a:fld>
            <a:endParaRPr lang="en-NZ"/>
          </a:p>
        </p:txBody>
      </p:sp>
    </p:spTree>
    <p:extLst>
      <p:ext uri="{BB962C8B-B14F-4D97-AF65-F5344CB8AC3E}">
        <p14:creationId xmlns:p14="http://schemas.microsoft.com/office/powerpoint/2010/main" val="15832582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NZ"/>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5" name="Date Placeholder 4"/>
          <p:cNvSpPr>
            <a:spLocks noGrp="1"/>
          </p:cNvSpPr>
          <p:nvPr>
            <p:ph type="dt" sz="half" idx="10"/>
          </p:nvPr>
        </p:nvSpPr>
        <p:spPr/>
        <p:txBody>
          <a:bodyPr/>
          <a:lstStyle/>
          <a:p>
            <a:fld id="{2166AAA1-59D3-4E75-A427-D9610B63F744}" type="datetimeFigureOut">
              <a:rPr lang="en-NZ" smtClean="0"/>
              <a:t>31/05/2017</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E595026E-1855-4791-B558-FAE9FA2B064A}" type="slidenum">
              <a:rPr lang="en-NZ" smtClean="0"/>
              <a:t>‹#›</a:t>
            </a:fld>
            <a:endParaRPr lang="en-NZ"/>
          </a:p>
        </p:txBody>
      </p:sp>
    </p:spTree>
    <p:extLst>
      <p:ext uri="{BB962C8B-B14F-4D97-AF65-F5344CB8AC3E}">
        <p14:creationId xmlns:p14="http://schemas.microsoft.com/office/powerpoint/2010/main" val="24536651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NZ"/>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7" name="Date Placeholder 6"/>
          <p:cNvSpPr>
            <a:spLocks noGrp="1"/>
          </p:cNvSpPr>
          <p:nvPr>
            <p:ph type="dt" sz="half" idx="10"/>
          </p:nvPr>
        </p:nvSpPr>
        <p:spPr/>
        <p:txBody>
          <a:bodyPr/>
          <a:lstStyle/>
          <a:p>
            <a:fld id="{2166AAA1-59D3-4E75-A427-D9610B63F744}" type="datetimeFigureOut">
              <a:rPr lang="en-NZ" smtClean="0"/>
              <a:t>31/05/2017</a:t>
            </a:fld>
            <a:endParaRPr lang="en-NZ"/>
          </a:p>
        </p:txBody>
      </p:sp>
      <p:sp>
        <p:nvSpPr>
          <p:cNvPr id="8" name="Footer Placeholder 7"/>
          <p:cNvSpPr>
            <a:spLocks noGrp="1"/>
          </p:cNvSpPr>
          <p:nvPr>
            <p:ph type="ftr" sz="quarter" idx="11"/>
          </p:nvPr>
        </p:nvSpPr>
        <p:spPr/>
        <p:txBody>
          <a:bodyPr/>
          <a:lstStyle/>
          <a:p>
            <a:endParaRPr lang="en-NZ"/>
          </a:p>
        </p:txBody>
      </p:sp>
      <p:sp>
        <p:nvSpPr>
          <p:cNvPr id="9" name="Slide Number Placeholder 8"/>
          <p:cNvSpPr>
            <a:spLocks noGrp="1"/>
          </p:cNvSpPr>
          <p:nvPr>
            <p:ph type="sldNum" sz="quarter" idx="12"/>
          </p:nvPr>
        </p:nvSpPr>
        <p:spPr/>
        <p:txBody>
          <a:bodyPr/>
          <a:lstStyle/>
          <a:p>
            <a:fld id="{E595026E-1855-4791-B558-FAE9FA2B064A}" type="slidenum">
              <a:rPr lang="en-NZ" smtClean="0"/>
              <a:t>‹#›</a:t>
            </a:fld>
            <a:endParaRPr lang="en-NZ"/>
          </a:p>
        </p:txBody>
      </p:sp>
    </p:spTree>
    <p:extLst>
      <p:ext uri="{BB962C8B-B14F-4D97-AF65-F5344CB8AC3E}">
        <p14:creationId xmlns:p14="http://schemas.microsoft.com/office/powerpoint/2010/main" val="10477864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NZ"/>
          </a:p>
        </p:txBody>
      </p:sp>
      <p:sp>
        <p:nvSpPr>
          <p:cNvPr id="3" name="Date Placeholder 2"/>
          <p:cNvSpPr>
            <a:spLocks noGrp="1"/>
          </p:cNvSpPr>
          <p:nvPr>
            <p:ph type="dt" sz="half" idx="10"/>
          </p:nvPr>
        </p:nvSpPr>
        <p:spPr/>
        <p:txBody>
          <a:bodyPr/>
          <a:lstStyle/>
          <a:p>
            <a:fld id="{2166AAA1-59D3-4E75-A427-D9610B63F744}" type="datetimeFigureOut">
              <a:rPr lang="en-NZ" smtClean="0"/>
              <a:t>31/05/2017</a:t>
            </a:fld>
            <a:endParaRPr lang="en-NZ"/>
          </a:p>
        </p:txBody>
      </p:sp>
      <p:sp>
        <p:nvSpPr>
          <p:cNvPr id="4" name="Footer Placeholder 3"/>
          <p:cNvSpPr>
            <a:spLocks noGrp="1"/>
          </p:cNvSpPr>
          <p:nvPr>
            <p:ph type="ftr" sz="quarter" idx="11"/>
          </p:nvPr>
        </p:nvSpPr>
        <p:spPr/>
        <p:txBody>
          <a:bodyPr/>
          <a:lstStyle/>
          <a:p>
            <a:endParaRPr lang="en-NZ"/>
          </a:p>
        </p:txBody>
      </p:sp>
      <p:sp>
        <p:nvSpPr>
          <p:cNvPr id="5" name="Slide Number Placeholder 4"/>
          <p:cNvSpPr>
            <a:spLocks noGrp="1"/>
          </p:cNvSpPr>
          <p:nvPr>
            <p:ph type="sldNum" sz="quarter" idx="12"/>
          </p:nvPr>
        </p:nvSpPr>
        <p:spPr/>
        <p:txBody>
          <a:bodyPr/>
          <a:lstStyle/>
          <a:p>
            <a:fld id="{E595026E-1855-4791-B558-FAE9FA2B064A}" type="slidenum">
              <a:rPr lang="en-NZ" smtClean="0"/>
              <a:t>‹#›</a:t>
            </a:fld>
            <a:endParaRPr lang="en-NZ"/>
          </a:p>
        </p:txBody>
      </p:sp>
    </p:spTree>
    <p:extLst>
      <p:ext uri="{BB962C8B-B14F-4D97-AF65-F5344CB8AC3E}">
        <p14:creationId xmlns:p14="http://schemas.microsoft.com/office/powerpoint/2010/main" val="34057870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166AAA1-59D3-4E75-A427-D9610B63F744}" type="datetimeFigureOut">
              <a:rPr lang="en-NZ" smtClean="0"/>
              <a:t>31/05/2017</a:t>
            </a:fld>
            <a:endParaRPr lang="en-NZ"/>
          </a:p>
        </p:txBody>
      </p:sp>
      <p:sp>
        <p:nvSpPr>
          <p:cNvPr id="3" name="Footer Placeholder 2"/>
          <p:cNvSpPr>
            <a:spLocks noGrp="1"/>
          </p:cNvSpPr>
          <p:nvPr>
            <p:ph type="ftr" sz="quarter" idx="11"/>
          </p:nvPr>
        </p:nvSpPr>
        <p:spPr/>
        <p:txBody>
          <a:bodyPr/>
          <a:lstStyle/>
          <a:p>
            <a:endParaRPr lang="en-NZ"/>
          </a:p>
        </p:txBody>
      </p:sp>
      <p:sp>
        <p:nvSpPr>
          <p:cNvPr id="4" name="Slide Number Placeholder 3"/>
          <p:cNvSpPr>
            <a:spLocks noGrp="1"/>
          </p:cNvSpPr>
          <p:nvPr>
            <p:ph type="sldNum" sz="quarter" idx="12"/>
          </p:nvPr>
        </p:nvSpPr>
        <p:spPr/>
        <p:txBody>
          <a:bodyPr/>
          <a:lstStyle/>
          <a:p>
            <a:fld id="{E595026E-1855-4791-B558-FAE9FA2B064A}" type="slidenum">
              <a:rPr lang="en-NZ" smtClean="0"/>
              <a:t>‹#›</a:t>
            </a:fld>
            <a:endParaRPr lang="en-NZ"/>
          </a:p>
        </p:txBody>
      </p:sp>
    </p:spTree>
    <p:extLst>
      <p:ext uri="{BB962C8B-B14F-4D97-AF65-F5344CB8AC3E}">
        <p14:creationId xmlns:p14="http://schemas.microsoft.com/office/powerpoint/2010/main" val="8849476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NZ"/>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166AAA1-59D3-4E75-A427-D9610B63F744}" type="datetimeFigureOut">
              <a:rPr lang="en-NZ" smtClean="0"/>
              <a:t>31/05/2017</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E595026E-1855-4791-B558-FAE9FA2B064A}" type="slidenum">
              <a:rPr lang="en-NZ" smtClean="0"/>
              <a:t>‹#›</a:t>
            </a:fld>
            <a:endParaRPr lang="en-NZ"/>
          </a:p>
        </p:txBody>
      </p:sp>
    </p:spTree>
    <p:extLst>
      <p:ext uri="{BB962C8B-B14F-4D97-AF65-F5344CB8AC3E}">
        <p14:creationId xmlns:p14="http://schemas.microsoft.com/office/powerpoint/2010/main" val="36386222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NZ"/>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NZ"/>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166AAA1-59D3-4E75-A427-D9610B63F744}" type="datetimeFigureOut">
              <a:rPr lang="en-NZ" smtClean="0"/>
              <a:t>31/05/2017</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E595026E-1855-4791-B558-FAE9FA2B064A}" type="slidenum">
              <a:rPr lang="en-NZ" smtClean="0"/>
              <a:t>‹#›</a:t>
            </a:fld>
            <a:endParaRPr lang="en-NZ"/>
          </a:p>
        </p:txBody>
      </p:sp>
    </p:spTree>
    <p:extLst>
      <p:ext uri="{BB962C8B-B14F-4D97-AF65-F5344CB8AC3E}">
        <p14:creationId xmlns:p14="http://schemas.microsoft.com/office/powerpoint/2010/main" val="33137960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NZ"/>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66AAA1-59D3-4E75-A427-D9610B63F744}" type="datetimeFigureOut">
              <a:rPr lang="en-NZ" smtClean="0"/>
              <a:t>31/05/2017</a:t>
            </a:fld>
            <a:endParaRPr lang="en-NZ"/>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NZ"/>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95026E-1855-4791-B558-FAE9FA2B064A}" type="slidenum">
              <a:rPr lang="en-NZ" smtClean="0"/>
              <a:t>‹#›</a:t>
            </a:fld>
            <a:endParaRPr lang="en-NZ"/>
          </a:p>
        </p:txBody>
      </p:sp>
    </p:spTree>
    <p:extLst>
      <p:ext uri="{BB962C8B-B14F-4D97-AF65-F5344CB8AC3E}">
        <p14:creationId xmlns:p14="http://schemas.microsoft.com/office/powerpoint/2010/main" val="24688286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1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9.xml"/><Relationship Id="rId1" Type="http://schemas.openxmlformats.org/officeDocument/2006/relationships/slideLayout" Target="../slideLayouts/slideLayout13.xml"/><Relationship Id="rId5" Type="http://schemas.openxmlformats.org/officeDocument/2006/relationships/image" Target="../media/image39.png"/><Relationship Id="rId4" Type="http://schemas.openxmlformats.org/officeDocument/2006/relationships/image" Target="../media/image38.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0.jp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42.tif"/></Relationships>
</file>

<file path=ppt/slides/_rels/slide1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45.jpeg"/><Relationship Id="rId4" Type="http://schemas.openxmlformats.org/officeDocument/2006/relationships/image" Target="../media/image44.jpeg"/></Relationships>
</file>

<file path=ppt/slides/_rels/slide1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jpe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2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54.png"/><Relationship Id="rId4" Type="http://schemas.openxmlformats.org/officeDocument/2006/relationships/image" Target="../media/image5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57.png"/><Relationship Id="rId4" Type="http://schemas.openxmlformats.org/officeDocument/2006/relationships/image" Target="../media/image56.png"/></Relationships>
</file>

<file path=ppt/slides/_rels/slide2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59.jpeg"/></Relationships>
</file>

<file path=ppt/slides/_rels/slide27.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2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66.png"/><Relationship Id="rId4" Type="http://schemas.openxmlformats.org/officeDocument/2006/relationships/image" Target="../media/image65.png"/></Relationships>
</file>

<file path=ppt/slides/_rels/slide29.xml.rels><?xml version="1.0" encoding="UTF-8" standalone="yes"?>
<Relationships xmlns="http://schemas.openxmlformats.org/package/2006/relationships"><Relationship Id="rId8" Type="http://schemas.openxmlformats.org/officeDocument/2006/relationships/image" Target="../media/image72.jpeg"/><Relationship Id="rId3" Type="http://schemas.openxmlformats.org/officeDocument/2006/relationships/image" Target="../media/image67.jpeg"/><Relationship Id="rId7" Type="http://schemas.openxmlformats.org/officeDocument/2006/relationships/image" Target="../media/image71.jpe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70.jpeg"/><Relationship Id="rId11" Type="http://schemas.openxmlformats.org/officeDocument/2006/relationships/hyperlink" Target="http://www.os2020.org.nz/" TargetMode="External"/><Relationship Id="rId5" Type="http://schemas.openxmlformats.org/officeDocument/2006/relationships/image" Target="../media/image69.jpeg"/><Relationship Id="rId10" Type="http://schemas.openxmlformats.org/officeDocument/2006/relationships/image" Target="../media/image74.jpeg"/><Relationship Id="rId4" Type="http://schemas.openxmlformats.org/officeDocument/2006/relationships/image" Target="../media/image68.jpeg"/><Relationship Id="rId9" Type="http://schemas.openxmlformats.org/officeDocument/2006/relationships/image" Target="../media/image7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76.jpeg"/></Relationships>
</file>

<file path=ppt/slides/_rels/slide31.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79.jpeg"/><Relationship Id="rId4" Type="http://schemas.openxmlformats.org/officeDocument/2006/relationships/image" Target="../media/image78.png"/></Relationships>
</file>

<file path=ppt/slides/_rels/slide32.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png"/></Relationships>
</file>

<file path=ppt/slides/_rels/slide4.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13.xml"/><Relationship Id="rId5" Type="http://schemas.openxmlformats.org/officeDocument/2006/relationships/image" Target="../media/image18.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tiff"/><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25.jpeg"/></Relationships>
</file>

<file path=ppt/slides/_rels/slide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1833653" y="-18291"/>
            <a:ext cx="8343600" cy="5290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637230" y="2522064"/>
            <a:ext cx="9144000" cy="2387600"/>
          </a:xfrm>
        </p:spPr>
        <p:txBody>
          <a:bodyPr/>
          <a:lstStyle/>
          <a:p>
            <a:r>
              <a:rPr lang="en-NZ" dirty="0">
                <a:effectLst>
                  <a:glow rad="101600">
                    <a:schemeClr val="bg1">
                      <a:alpha val="60000"/>
                    </a:schemeClr>
                  </a:glow>
                </a:effectLst>
              </a:rPr>
              <a:t>New Zealand </a:t>
            </a:r>
            <a:r>
              <a:rPr lang="en-NZ" dirty="0" err="1">
                <a:effectLst>
                  <a:glow rad="101600">
                    <a:schemeClr val="bg1">
                      <a:alpha val="60000"/>
                    </a:schemeClr>
                  </a:glow>
                </a:effectLst>
              </a:rPr>
              <a:t>Multibeam</a:t>
            </a:r>
            <a:r>
              <a:rPr lang="en-NZ" dirty="0">
                <a:effectLst>
                  <a:glow rad="101600">
                    <a:schemeClr val="bg1">
                      <a:alpha val="60000"/>
                    </a:schemeClr>
                  </a:glow>
                </a:effectLst>
              </a:rPr>
              <a:t> Experience</a:t>
            </a:r>
          </a:p>
        </p:txBody>
      </p:sp>
      <p:sp>
        <p:nvSpPr>
          <p:cNvPr id="3" name="Subtitle 2"/>
          <p:cNvSpPr>
            <a:spLocks noGrp="1"/>
          </p:cNvSpPr>
          <p:nvPr>
            <p:ph type="subTitle" idx="1"/>
          </p:nvPr>
        </p:nvSpPr>
        <p:spPr>
          <a:xfrm>
            <a:off x="1199483" y="5611417"/>
            <a:ext cx="9144000" cy="1063613"/>
          </a:xfrm>
        </p:spPr>
        <p:txBody>
          <a:bodyPr/>
          <a:lstStyle/>
          <a:p>
            <a:r>
              <a:rPr lang="en-NZ" dirty="0">
                <a:effectLst>
                  <a:glow rad="101600">
                    <a:schemeClr val="bg1">
                      <a:alpha val="60000"/>
                    </a:schemeClr>
                  </a:glow>
                </a:effectLst>
              </a:rPr>
              <a:t>Kevin Mackay – NIWA</a:t>
            </a:r>
          </a:p>
          <a:p>
            <a:r>
              <a:rPr lang="en-NZ" dirty="0">
                <a:effectLst>
                  <a:glow rad="101600">
                    <a:schemeClr val="bg1">
                      <a:alpha val="60000"/>
                    </a:schemeClr>
                  </a:glow>
                </a:effectLst>
              </a:rPr>
              <a:t>Andrew Price - LINZ</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88515" y="5318449"/>
            <a:ext cx="3387600" cy="1383418"/>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2388" y="5638253"/>
            <a:ext cx="3386781" cy="819601"/>
          </a:xfrm>
          <a:prstGeom prst="rect">
            <a:avLst/>
          </a:prstGeom>
        </p:spPr>
      </p:pic>
    </p:spTree>
    <p:extLst>
      <p:ext uri="{BB962C8B-B14F-4D97-AF65-F5344CB8AC3E}">
        <p14:creationId xmlns:p14="http://schemas.microsoft.com/office/powerpoint/2010/main" val="42858125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31505" y="260013"/>
            <a:ext cx="4468053" cy="6365512"/>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61501" y="260013"/>
            <a:ext cx="4280149" cy="6369837"/>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0684596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88913"/>
            <a:ext cx="5915000" cy="792162"/>
          </a:xfrm>
        </p:spPr>
        <p:txBody>
          <a:bodyPr>
            <a:normAutofit fontScale="90000"/>
          </a:bodyPr>
          <a:lstStyle/>
          <a:p>
            <a:r>
              <a:rPr lang="en-NZ" dirty="0"/>
              <a:t>NZ Risk Assessment - May 2016</a:t>
            </a:r>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2752" y="1235369"/>
            <a:ext cx="6138704" cy="4104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2" name="Picture 4"/>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8400256" y="1235369"/>
            <a:ext cx="1368152" cy="40648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1982752" y="5517232"/>
            <a:ext cx="7785656" cy="369332"/>
          </a:xfrm>
          <a:prstGeom prst="rect">
            <a:avLst/>
          </a:prstGeom>
          <a:noFill/>
        </p:spPr>
        <p:txBody>
          <a:bodyPr wrap="square" rtlCol="0">
            <a:spAutoFit/>
          </a:bodyPr>
          <a:lstStyle/>
          <a:p>
            <a:r>
              <a:rPr lang="en-NZ" dirty="0"/>
              <a:t>Areas of Heightened Risk Along Navigational Channel</a:t>
            </a:r>
          </a:p>
        </p:txBody>
      </p:sp>
    </p:spTree>
    <p:extLst>
      <p:ext uri="{BB962C8B-B14F-4D97-AF65-F5344CB8AC3E}">
        <p14:creationId xmlns:p14="http://schemas.microsoft.com/office/powerpoint/2010/main" val="35681130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8156" y="188640"/>
            <a:ext cx="6264696" cy="792162"/>
          </a:xfrm>
        </p:spPr>
        <p:txBody>
          <a:bodyPr/>
          <a:lstStyle/>
          <a:p>
            <a:r>
              <a:rPr lang="en-NZ" dirty="0"/>
              <a:t>Project Concept</a:t>
            </a:r>
          </a:p>
        </p:txBody>
      </p:sp>
      <p:pic>
        <p:nvPicPr>
          <p:cNvPr id="14338"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1847529" y="3284984"/>
            <a:ext cx="4096917" cy="28832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33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2328066"/>
            <a:ext cx="4536504" cy="8987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34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94775" y="2196566"/>
            <a:ext cx="3792922" cy="9287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Straight Arrow Connector 4"/>
          <p:cNvCxnSpPr/>
          <p:nvPr/>
        </p:nvCxnSpPr>
        <p:spPr bwMode="auto">
          <a:xfrm>
            <a:off x="3366592" y="1793630"/>
            <a:ext cx="0" cy="267218"/>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Arrow Connector 9"/>
          <p:cNvCxnSpPr/>
          <p:nvPr/>
        </p:nvCxnSpPr>
        <p:spPr bwMode="auto">
          <a:xfrm>
            <a:off x="8040216" y="1793630"/>
            <a:ext cx="0" cy="267218"/>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Straight Connector 6"/>
          <p:cNvCxnSpPr/>
          <p:nvPr/>
        </p:nvCxnSpPr>
        <p:spPr bwMode="auto">
          <a:xfrm>
            <a:off x="3366592" y="1793630"/>
            <a:ext cx="4673624"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Straight Connector 11"/>
          <p:cNvCxnSpPr/>
          <p:nvPr/>
        </p:nvCxnSpPr>
        <p:spPr bwMode="auto">
          <a:xfrm>
            <a:off x="5703404" y="1700808"/>
            <a:ext cx="0" cy="92822"/>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 name="Rectangle 12"/>
          <p:cNvSpPr/>
          <p:nvPr/>
        </p:nvSpPr>
        <p:spPr bwMode="auto">
          <a:xfrm>
            <a:off x="4453558" y="1179050"/>
            <a:ext cx="2520280" cy="504056"/>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NZ" baseline="-25000">
              <a:latin typeface="Verdana" pitchFamily="34" charset="0"/>
            </a:endParaRPr>
          </a:p>
        </p:txBody>
      </p:sp>
      <p:sp>
        <p:nvSpPr>
          <p:cNvPr id="14" name="TextBox 13"/>
          <p:cNvSpPr txBox="1"/>
          <p:nvPr/>
        </p:nvSpPr>
        <p:spPr>
          <a:xfrm>
            <a:off x="5231904" y="1246412"/>
            <a:ext cx="1224136" cy="369332"/>
          </a:xfrm>
          <a:prstGeom prst="rect">
            <a:avLst/>
          </a:prstGeom>
          <a:noFill/>
        </p:spPr>
        <p:txBody>
          <a:bodyPr wrap="square" rtlCol="0">
            <a:spAutoFit/>
          </a:bodyPr>
          <a:lstStyle/>
          <a:p>
            <a:r>
              <a:rPr lang="en-NZ" dirty="0"/>
              <a:t>BUDGET</a:t>
            </a:r>
          </a:p>
        </p:txBody>
      </p:sp>
      <p:pic>
        <p:nvPicPr>
          <p:cNvPr id="14342"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48709" y="3192915"/>
            <a:ext cx="4409153" cy="30790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383158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63953" y="3212976"/>
            <a:ext cx="5554663" cy="792162"/>
          </a:xfrm>
        </p:spPr>
        <p:txBody>
          <a:bodyPr>
            <a:normAutofit/>
          </a:bodyPr>
          <a:lstStyle/>
          <a:p>
            <a:r>
              <a:rPr lang="en-NZ" u="sng" dirty="0"/>
              <a:t>Requirements</a:t>
            </a:r>
          </a:p>
        </p:txBody>
      </p:sp>
      <p:sp>
        <p:nvSpPr>
          <p:cNvPr id="3" name="Text Placeholder 2"/>
          <p:cNvSpPr>
            <a:spLocks noGrp="1"/>
          </p:cNvSpPr>
          <p:nvPr>
            <p:ph type="body" sz="half" idx="1"/>
          </p:nvPr>
        </p:nvSpPr>
        <p:spPr/>
        <p:txBody>
          <a:bodyPr>
            <a:normAutofit lnSpcReduction="10000"/>
          </a:bodyPr>
          <a:lstStyle/>
          <a:p>
            <a:endParaRPr lang="en-NZ" dirty="0"/>
          </a:p>
        </p:txBody>
      </p:sp>
      <p:sp>
        <p:nvSpPr>
          <p:cNvPr id="4" name="Content Placeholder 3"/>
          <p:cNvSpPr>
            <a:spLocks noGrp="1"/>
          </p:cNvSpPr>
          <p:nvPr>
            <p:ph sz="half" idx="2"/>
          </p:nvPr>
        </p:nvSpPr>
        <p:spPr>
          <a:xfrm>
            <a:off x="6240016" y="1067656"/>
            <a:ext cx="4038600" cy="4525964"/>
          </a:xfrm>
        </p:spPr>
        <p:txBody>
          <a:bodyPr>
            <a:normAutofit lnSpcReduction="10000"/>
          </a:bodyPr>
          <a:lstStyle/>
          <a:p>
            <a:r>
              <a:rPr lang="en-NZ" dirty="0"/>
              <a:t>Non-Acoustic Systems</a:t>
            </a:r>
          </a:p>
          <a:p>
            <a:r>
              <a:rPr lang="en-NZ" dirty="0"/>
              <a:t>Digital First, Data Centric</a:t>
            </a:r>
          </a:p>
          <a:p>
            <a:r>
              <a:rPr lang="en-NZ" dirty="0"/>
              <a:t>Marine Spatial Data Infrastructure</a:t>
            </a:r>
          </a:p>
          <a:p>
            <a:r>
              <a:rPr lang="en-NZ" dirty="0"/>
              <a:t>Joining Land &amp; Sea</a:t>
            </a:r>
          </a:p>
          <a:p>
            <a:endParaRPr lang="en-NZ" dirty="0"/>
          </a:p>
          <a:p>
            <a:endParaRPr lang="en-NZ" dirty="0"/>
          </a:p>
          <a:p>
            <a:r>
              <a:rPr lang="en-NZ" dirty="0"/>
              <a:t>Technologically Agnostic + Outcome focused standards</a:t>
            </a:r>
          </a:p>
        </p:txBody>
      </p:sp>
      <p:pic>
        <p:nvPicPr>
          <p:cNvPr id="3074" name="Picture 2" descr="C:\Users\aprice\AppData\Local\Microsoft\Windows\Temporary Internet Files\Content.Outlook\VBBM4U73\combined_fullview_aerial.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0633" y="300224"/>
            <a:ext cx="4416543" cy="6250533"/>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p:cNvSpPr txBox="1">
            <a:spLocks/>
          </p:cNvSpPr>
          <p:nvPr/>
        </p:nvSpPr>
        <p:spPr>
          <a:xfrm>
            <a:off x="5591945" y="300224"/>
            <a:ext cx="5554663" cy="79216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NZ" u="sng" dirty="0"/>
              <a:t>Drivers</a:t>
            </a:r>
          </a:p>
        </p:txBody>
      </p:sp>
    </p:spTree>
    <p:extLst>
      <p:ext uri="{BB962C8B-B14F-4D97-AF65-F5344CB8AC3E}">
        <p14:creationId xmlns:p14="http://schemas.microsoft.com/office/powerpoint/2010/main" val="26356113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03514" y="216914"/>
            <a:ext cx="5554663" cy="792162"/>
          </a:xfrm>
        </p:spPr>
        <p:txBody>
          <a:bodyPr/>
          <a:lstStyle/>
          <a:p>
            <a:r>
              <a:rPr lang="en-NZ" dirty="0"/>
              <a:t>LINZ HYSPEC 2.0</a:t>
            </a:r>
          </a:p>
        </p:txBody>
      </p:sp>
      <p:sp>
        <p:nvSpPr>
          <p:cNvPr id="22" name="Title 1"/>
          <p:cNvSpPr txBox="1">
            <a:spLocks/>
          </p:cNvSpPr>
          <p:nvPr/>
        </p:nvSpPr>
        <p:spPr bwMode="auto">
          <a:xfrm>
            <a:off x="2824981" y="962520"/>
            <a:ext cx="3168352" cy="792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b="1">
                <a:solidFill>
                  <a:srgbClr val="388288"/>
                </a:solidFill>
                <a:latin typeface="+mj-lt"/>
                <a:ea typeface="+mj-ea"/>
                <a:cs typeface="+mj-cs"/>
              </a:defRPr>
            </a:lvl1pPr>
            <a:lvl2pPr algn="l" rtl="0" eaLnBrk="0" fontAlgn="base" hangingPunct="0">
              <a:spcBef>
                <a:spcPct val="0"/>
              </a:spcBef>
              <a:spcAft>
                <a:spcPct val="0"/>
              </a:spcAft>
              <a:defRPr sz="2400" b="1">
                <a:solidFill>
                  <a:srgbClr val="388288"/>
                </a:solidFill>
                <a:latin typeface="Verdana" pitchFamily="34" charset="0"/>
              </a:defRPr>
            </a:lvl2pPr>
            <a:lvl3pPr algn="l" rtl="0" eaLnBrk="0" fontAlgn="base" hangingPunct="0">
              <a:spcBef>
                <a:spcPct val="0"/>
              </a:spcBef>
              <a:spcAft>
                <a:spcPct val="0"/>
              </a:spcAft>
              <a:defRPr sz="2400" b="1">
                <a:solidFill>
                  <a:srgbClr val="388288"/>
                </a:solidFill>
                <a:latin typeface="Verdana" pitchFamily="34" charset="0"/>
              </a:defRPr>
            </a:lvl3pPr>
            <a:lvl4pPr algn="l" rtl="0" eaLnBrk="0" fontAlgn="base" hangingPunct="0">
              <a:spcBef>
                <a:spcPct val="0"/>
              </a:spcBef>
              <a:spcAft>
                <a:spcPct val="0"/>
              </a:spcAft>
              <a:defRPr sz="2400" b="1">
                <a:solidFill>
                  <a:srgbClr val="388288"/>
                </a:solidFill>
                <a:latin typeface="Verdana" pitchFamily="34" charset="0"/>
              </a:defRPr>
            </a:lvl4pPr>
            <a:lvl5pPr algn="l" rtl="0" eaLnBrk="0" fontAlgn="base" hangingPunct="0">
              <a:spcBef>
                <a:spcPct val="0"/>
              </a:spcBef>
              <a:spcAft>
                <a:spcPct val="0"/>
              </a:spcAft>
              <a:defRPr sz="2400" b="1">
                <a:solidFill>
                  <a:srgbClr val="388288"/>
                </a:solidFill>
                <a:latin typeface="Verdana" pitchFamily="34" charset="0"/>
              </a:defRPr>
            </a:lvl5pPr>
            <a:lvl6pPr marL="457200" algn="l" rtl="0" fontAlgn="base">
              <a:spcBef>
                <a:spcPct val="0"/>
              </a:spcBef>
              <a:spcAft>
                <a:spcPct val="0"/>
              </a:spcAft>
              <a:defRPr sz="2400" b="1">
                <a:solidFill>
                  <a:srgbClr val="00ACCD"/>
                </a:solidFill>
                <a:latin typeface="Verdana" pitchFamily="34" charset="0"/>
              </a:defRPr>
            </a:lvl6pPr>
            <a:lvl7pPr marL="914400" algn="l" rtl="0" fontAlgn="base">
              <a:spcBef>
                <a:spcPct val="0"/>
              </a:spcBef>
              <a:spcAft>
                <a:spcPct val="0"/>
              </a:spcAft>
              <a:defRPr sz="2400" b="1">
                <a:solidFill>
                  <a:srgbClr val="00ACCD"/>
                </a:solidFill>
                <a:latin typeface="Verdana" pitchFamily="34" charset="0"/>
              </a:defRPr>
            </a:lvl7pPr>
            <a:lvl8pPr marL="1371600" algn="l" rtl="0" fontAlgn="base">
              <a:spcBef>
                <a:spcPct val="0"/>
              </a:spcBef>
              <a:spcAft>
                <a:spcPct val="0"/>
              </a:spcAft>
              <a:defRPr sz="2400" b="1">
                <a:solidFill>
                  <a:srgbClr val="00ACCD"/>
                </a:solidFill>
                <a:latin typeface="Verdana" pitchFamily="34" charset="0"/>
              </a:defRPr>
            </a:lvl8pPr>
            <a:lvl9pPr marL="1828800" algn="l" rtl="0" fontAlgn="base">
              <a:spcBef>
                <a:spcPct val="0"/>
              </a:spcBef>
              <a:spcAft>
                <a:spcPct val="0"/>
              </a:spcAft>
              <a:defRPr sz="2400" b="1">
                <a:solidFill>
                  <a:srgbClr val="00ACCD"/>
                </a:solidFill>
                <a:latin typeface="Verdana" pitchFamily="34" charset="0"/>
              </a:defRPr>
            </a:lvl9pPr>
          </a:lstStyle>
          <a:p>
            <a:r>
              <a:rPr lang="en-NZ" kern="0" dirty="0"/>
              <a:t>IHO S-44 Review</a:t>
            </a:r>
          </a:p>
        </p:txBody>
      </p:sp>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71361" y="4581129"/>
            <a:ext cx="1020375" cy="14401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06701" y="826081"/>
            <a:ext cx="780008" cy="10650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5" name="Title 1"/>
          <p:cNvSpPr txBox="1">
            <a:spLocks/>
          </p:cNvSpPr>
          <p:nvPr/>
        </p:nvSpPr>
        <p:spPr bwMode="auto">
          <a:xfrm>
            <a:off x="2905212" y="4905125"/>
            <a:ext cx="2979462" cy="792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b="1">
                <a:solidFill>
                  <a:srgbClr val="388288"/>
                </a:solidFill>
                <a:latin typeface="+mj-lt"/>
                <a:ea typeface="+mj-ea"/>
                <a:cs typeface="+mj-cs"/>
              </a:defRPr>
            </a:lvl1pPr>
            <a:lvl2pPr algn="l" rtl="0" eaLnBrk="0" fontAlgn="base" hangingPunct="0">
              <a:spcBef>
                <a:spcPct val="0"/>
              </a:spcBef>
              <a:spcAft>
                <a:spcPct val="0"/>
              </a:spcAft>
              <a:defRPr sz="2400" b="1">
                <a:solidFill>
                  <a:srgbClr val="388288"/>
                </a:solidFill>
                <a:latin typeface="Verdana" pitchFamily="34" charset="0"/>
              </a:defRPr>
            </a:lvl2pPr>
            <a:lvl3pPr algn="l" rtl="0" eaLnBrk="0" fontAlgn="base" hangingPunct="0">
              <a:spcBef>
                <a:spcPct val="0"/>
              </a:spcBef>
              <a:spcAft>
                <a:spcPct val="0"/>
              </a:spcAft>
              <a:defRPr sz="2400" b="1">
                <a:solidFill>
                  <a:srgbClr val="388288"/>
                </a:solidFill>
                <a:latin typeface="Verdana" pitchFamily="34" charset="0"/>
              </a:defRPr>
            </a:lvl3pPr>
            <a:lvl4pPr algn="l" rtl="0" eaLnBrk="0" fontAlgn="base" hangingPunct="0">
              <a:spcBef>
                <a:spcPct val="0"/>
              </a:spcBef>
              <a:spcAft>
                <a:spcPct val="0"/>
              </a:spcAft>
              <a:defRPr sz="2400" b="1">
                <a:solidFill>
                  <a:srgbClr val="388288"/>
                </a:solidFill>
                <a:latin typeface="Verdana" pitchFamily="34" charset="0"/>
              </a:defRPr>
            </a:lvl4pPr>
            <a:lvl5pPr algn="l" rtl="0" eaLnBrk="0" fontAlgn="base" hangingPunct="0">
              <a:spcBef>
                <a:spcPct val="0"/>
              </a:spcBef>
              <a:spcAft>
                <a:spcPct val="0"/>
              </a:spcAft>
              <a:defRPr sz="2400" b="1">
                <a:solidFill>
                  <a:srgbClr val="388288"/>
                </a:solidFill>
                <a:latin typeface="Verdana" pitchFamily="34" charset="0"/>
              </a:defRPr>
            </a:lvl5pPr>
            <a:lvl6pPr marL="457200" algn="l" rtl="0" fontAlgn="base">
              <a:spcBef>
                <a:spcPct val="0"/>
              </a:spcBef>
              <a:spcAft>
                <a:spcPct val="0"/>
              </a:spcAft>
              <a:defRPr sz="2400" b="1">
                <a:solidFill>
                  <a:srgbClr val="00ACCD"/>
                </a:solidFill>
                <a:latin typeface="Verdana" pitchFamily="34" charset="0"/>
              </a:defRPr>
            </a:lvl6pPr>
            <a:lvl7pPr marL="914400" algn="l" rtl="0" fontAlgn="base">
              <a:spcBef>
                <a:spcPct val="0"/>
              </a:spcBef>
              <a:spcAft>
                <a:spcPct val="0"/>
              </a:spcAft>
              <a:defRPr sz="2400" b="1">
                <a:solidFill>
                  <a:srgbClr val="00ACCD"/>
                </a:solidFill>
                <a:latin typeface="Verdana" pitchFamily="34" charset="0"/>
              </a:defRPr>
            </a:lvl7pPr>
            <a:lvl8pPr marL="1371600" algn="l" rtl="0" fontAlgn="base">
              <a:spcBef>
                <a:spcPct val="0"/>
              </a:spcBef>
              <a:spcAft>
                <a:spcPct val="0"/>
              </a:spcAft>
              <a:defRPr sz="2400" b="1">
                <a:solidFill>
                  <a:srgbClr val="00ACCD"/>
                </a:solidFill>
                <a:latin typeface="Verdana" pitchFamily="34" charset="0"/>
              </a:defRPr>
            </a:lvl8pPr>
            <a:lvl9pPr marL="1828800" algn="l" rtl="0" fontAlgn="base">
              <a:spcBef>
                <a:spcPct val="0"/>
              </a:spcBef>
              <a:spcAft>
                <a:spcPct val="0"/>
              </a:spcAft>
              <a:defRPr sz="2400" b="1">
                <a:solidFill>
                  <a:srgbClr val="00ACCD"/>
                </a:solidFill>
                <a:latin typeface="Verdana" pitchFamily="34" charset="0"/>
              </a:defRPr>
            </a:lvl9pPr>
          </a:lstStyle>
          <a:p>
            <a:r>
              <a:rPr lang="en-NZ" sz="2000" kern="0" dirty="0"/>
              <a:t>LINZ HYSPEC v1.3 Review</a:t>
            </a:r>
          </a:p>
        </p:txBody>
      </p:sp>
      <p:sp>
        <p:nvSpPr>
          <p:cNvPr id="30" name="Title 1"/>
          <p:cNvSpPr txBox="1">
            <a:spLocks/>
          </p:cNvSpPr>
          <p:nvPr/>
        </p:nvSpPr>
        <p:spPr bwMode="auto">
          <a:xfrm>
            <a:off x="1974133" y="2924944"/>
            <a:ext cx="3987575" cy="792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b="1">
                <a:solidFill>
                  <a:srgbClr val="388288"/>
                </a:solidFill>
                <a:latin typeface="+mj-lt"/>
                <a:ea typeface="+mj-ea"/>
                <a:cs typeface="+mj-cs"/>
              </a:defRPr>
            </a:lvl1pPr>
            <a:lvl2pPr algn="l" rtl="0" eaLnBrk="0" fontAlgn="base" hangingPunct="0">
              <a:spcBef>
                <a:spcPct val="0"/>
              </a:spcBef>
              <a:spcAft>
                <a:spcPct val="0"/>
              </a:spcAft>
              <a:defRPr sz="2400" b="1">
                <a:solidFill>
                  <a:srgbClr val="388288"/>
                </a:solidFill>
                <a:latin typeface="Verdana" pitchFamily="34" charset="0"/>
              </a:defRPr>
            </a:lvl2pPr>
            <a:lvl3pPr algn="l" rtl="0" eaLnBrk="0" fontAlgn="base" hangingPunct="0">
              <a:spcBef>
                <a:spcPct val="0"/>
              </a:spcBef>
              <a:spcAft>
                <a:spcPct val="0"/>
              </a:spcAft>
              <a:defRPr sz="2400" b="1">
                <a:solidFill>
                  <a:srgbClr val="388288"/>
                </a:solidFill>
                <a:latin typeface="Verdana" pitchFamily="34" charset="0"/>
              </a:defRPr>
            </a:lvl3pPr>
            <a:lvl4pPr algn="l" rtl="0" eaLnBrk="0" fontAlgn="base" hangingPunct="0">
              <a:spcBef>
                <a:spcPct val="0"/>
              </a:spcBef>
              <a:spcAft>
                <a:spcPct val="0"/>
              </a:spcAft>
              <a:defRPr sz="2400" b="1">
                <a:solidFill>
                  <a:srgbClr val="388288"/>
                </a:solidFill>
                <a:latin typeface="Verdana" pitchFamily="34" charset="0"/>
              </a:defRPr>
            </a:lvl4pPr>
            <a:lvl5pPr algn="l" rtl="0" eaLnBrk="0" fontAlgn="base" hangingPunct="0">
              <a:spcBef>
                <a:spcPct val="0"/>
              </a:spcBef>
              <a:spcAft>
                <a:spcPct val="0"/>
              </a:spcAft>
              <a:defRPr sz="2400" b="1">
                <a:solidFill>
                  <a:srgbClr val="388288"/>
                </a:solidFill>
                <a:latin typeface="Verdana" pitchFamily="34" charset="0"/>
              </a:defRPr>
            </a:lvl5pPr>
            <a:lvl6pPr marL="457200" algn="l" rtl="0" fontAlgn="base">
              <a:spcBef>
                <a:spcPct val="0"/>
              </a:spcBef>
              <a:spcAft>
                <a:spcPct val="0"/>
              </a:spcAft>
              <a:defRPr sz="2400" b="1">
                <a:solidFill>
                  <a:srgbClr val="00ACCD"/>
                </a:solidFill>
                <a:latin typeface="Verdana" pitchFamily="34" charset="0"/>
              </a:defRPr>
            </a:lvl6pPr>
            <a:lvl7pPr marL="914400" algn="l" rtl="0" fontAlgn="base">
              <a:spcBef>
                <a:spcPct val="0"/>
              </a:spcBef>
              <a:spcAft>
                <a:spcPct val="0"/>
              </a:spcAft>
              <a:defRPr sz="2400" b="1">
                <a:solidFill>
                  <a:srgbClr val="00ACCD"/>
                </a:solidFill>
                <a:latin typeface="Verdana" pitchFamily="34" charset="0"/>
              </a:defRPr>
            </a:lvl7pPr>
            <a:lvl8pPr marL="1371600" algn="l" rtl="0" fontAlgn="base">
              <a:spcBef>
                <a:spcPct val="0"/>
              </a:spcBef>
              <a:spcAft>
                <a:spcPct val="0"/>
              </a:spcAft>
              <a:defRPr sz="2400" b="1">
                <a:solidFill>
                  <a:srgbClr val="00ACCD"/>
                </a:solidFill>
                <a:latin typeface="Verdana" pitchFamily="34" charset="0"/>
              </a:defRPr>
            </a:lvl8pPr>
            <a:lvl9pPr marL="1828800" algn="l" rtl="0" fontAlgn="base">
              <a:spcBef>
                <a:spcPct val="0"/>
              </a:spcBef>
              <a:spcAft>
                <a:spcPct val="0"/>
              </a:spcAft>
              <a:defRPr sz="2400" b="1">
                <a:solidFill>
                  <a:srgbClr val="00ACCD"/>
                </a:solidFill>
                <a:latin typeface="Verdana" pitchFamily="34" charset="0"/>
              </a:defRPr>
            </a:lvl9pPr>
          </a:lstStyle>
          <a:p>
            <a:r>
              <a:rPr lang="en-NZ" kern="0" dirty="0"/>
              <a:t>Data Requirements &amp; Technology Drivers</a:t>
            </a:r>
          </a:p>
        </p:txBody>
      </p:sp>
      <p:cxnSp>
        <p:nvCxnSpPr>
          <p:cNvPr id="27" name="Straight Connector 26"/>
          <p:cNvCxnSpPr/>
          <p:nvPr/>
        </p:nvCxnSpPr>
        <p:spPr bwMode="auto">
          <a:xfrm>
            <a:off x="5960276" y="1273271"/>
            <a:ext cx="563777" cy="257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 name="Straight Connector 32"/>
          <p:cNvCxnSpPr/>
          <p:nvPr/>
        </p:nvCxnSpPr>
        <p:spPr bwMode="auto">
          <a:xfrm>
            <a:off x="5979118" y="5262316"/>
            <a:ext cx="563778"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 name="Straight Connector 35"/>
          <p:cNvCxnSpPr/>
          <p:nvPr/>
        </p:nvCxnSpPr>
        <p:spPr bwMode="auto">
          <a:xfrm flipH="1">
            <a:off x="6542897" y="1271337"/>
            <a:ext cx="1" cy="3986091"/>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54" name="Straight Arrow Connector 2053"/>
          <p:cNvCxnSpPr/>
          <p:nvPr/>
        </p:nvCxnSpPr>
        <p:spPr bwMode="auto">
          <a:xfrm>
            <a:off x="6542897" y="3541624"/>
            <a:ext cx="777240" cy="0"/>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2" name="Straight Arrow Connector 41"/>
          <p:cNvCxnSpPr/>
          <p:nvPr/>
        </p:nvCxnSpPr>
        <p:spPr bwMode="auto">
          <a:xfrm flipV="1">
            <a:off x="3967920" y="1604353"/>
            <a:ext cx="0" cy="672519"/>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056"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20138" y="2193839"/>
            <a:ext cx="3248025" cy="2695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5" name="Title 1"/>
          <p:cNvSpPr txBox="1">
            <a:spLocks/>
          </p:cNvSpPr>
          <p:nvPr/>
        </p:nvSpPr>
        <p:spPr bwMode="auto">
          <a:xfrm>
            <a:off x="7680176" y="1762235"/>
            <a:ext cx="3168352" cy="2527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b="1">
                <a:solidFill>
                  <a:srgbClr val="388288"/>
                </a:solidFill>
                <a:latin typeface="+mj-lt"/>
                <a:ea typeface="+mj-ea"/>
                <a:cs typeface="+mj-cs"/>
              </a:defRPr>
            </a:lvl1pPr>
            <a:lvl2pPr algn="l" rtl="0" eaLnBrk="0" fontAlgn="base" hangingPunct="0">
              <a:spcBef>
                <a:spcPct val="0"/>
              </a:spcBef>
              <a:spcAft>
                <a:spcPct val="0"/>
              </a:spcAft>
              <a:defRPr sz="2400" b="1">
                <a:solidFill>
                  <a:srgbClr val="388288"/>
                </a:solidFill>
                <a:latin typeface="Verdana" pitchFamily="34" charset="0"/>
              </a:defRPr>
            </a:lvl2pPr>
            <a:lvl3pPr algn="l" rtl="0" eaLnBrk="0" fontAlgn="base" hangingPunct="0">
              <a:spcBef>
                <a:spcPct val="0"/>
              </a:spcBef>
              <a:spcAft>
                <a:spcPct val="0"/>
              </a:spcAft>
              <a:defRPr sz="2400" b="1">
                <a:solidFill>
                  <a:srgbClr val="388288"/>
                </a:solidFill>
                <a:latin typeface="Verdana" pitchFamily="34" charset="0"/>
              </a:defRPr>
            </a:lvl3pPr>
            <a:lvl4pPr algn="l" rtl="0" eaLnBrk="0" fontAlgn="base" hangingPunct="0">
              <a:spcBef>
                <a:spcPct val="0"/>
              </a:spcBef>
              <a:spcAft>
                <a:spcPct val="0"/>
              </a:spcAft>
              <a:defRPr sz="2400" b="1">
                <a:solidFill>
                  <a:srgbClr val="388288"/>
                </a:solidFill>
                <a:latin typeface="Verdana" pitchFamily="34" charset="0"/>
              </a:defRPr>
            </a:lvl4pPr>
            <a:lvl5pPr algn="l" rtl="0" eaLnBrk="0" fontAlgn="base" hangingPunct="0">
              <a:spcBef>
                <a:spcPct val="0"/>
              </a:spcBef>
              <a:spcAft>
                <a:spcPct val="0"/>
              </a:spcAft>
              <a:defRPr sz="2400" b="1">
                <a:solidFill>
                  <a:srgbClr val="388288"/>
                </a:solidFill>
                <a:latin typeface="Verdana" pitchFamily="34" charset="0"/>
              </a:defRPr>
            </a:lvl5pPr>
            <a:lvl6pPr marL="457200" algn="l" rtl="0" fontAlgn="base">
              <a:spcBef>
                <a:spcPct val="0"/>
              </a:spcBef>
              <a:spcAft>
                <a:spcPct val="0"/>
              </a:spcAft>
              <a:defRPr sz="2400" b="1">
                <a:solidFill>
                  <a:srgbClr val="00ACCD"/>
                </a:solidFill>
                <a:latin typeface="Verdana" pitchFamily="34" charset="0"/>
              </a:defRPr>
            </a:lvl6pPr>
            <a:lvl7pPr marL="914400" algn="l" rtl="0" fontAlgn="base">
              <a:spcBef>
                <a:spcPct val="0"/>
              </a:spcBef>
              <a:spcAft>
                <a:spcPct val="0"/>
              </a:spcAft>
              <a:defRPr sz="2400" b="1">
                <a:solidFill>
                  <a:srgbClr val="00ACCD"/>
                </a:solidFill>
                <a:latin typeface="Verdana" pitchFamily="34" charset="0"/>
              </a:defRPr>
            </a:lvl7pPr>
            <a:lvl8pPr marL="1371600" algn="l" rtl="0" fontAlgn="base">
              <a:spcBef>
                <a:spcPct val="0"/>
              </a:spcBef>
              <a:spcAft>
                <a:spcPct val="0"/>
              </a:spcAft>
              <a:defRPr sz="2400" b="1">
                <a:solidFill>
                  <a:srgbClr val="00ACCD"/>
                </a:solidFill>
                <a:latin typeface="Verdana" pitchFamily="34" charset="0"/>
              </a:defRPr>
            </a:lvl8pPr>
            <a:lvl9pPr marL="1828800" algn="l" rtl="0" fontAlgn="base">
              <a:spcBef>
                <a:spcPct val="0"/>
              </a:spcBef>
              <a:spcAft>
                <a:spcPct val="0"/>
              </a:spcAft>
              <a:defRPr sz="2400" b="1">
                <a:solidFill>
                  <a:srgbClr val="00ACCD"/>
                </a:solidFill>
                <a:latin typeface="Verdana" pitchFamily="34" charset="0"/>
              </a:defRPr>
            </a:lvl9pPr>
          </a:lstStyle>
          <a:p>
            <a:r>
              <a:rPr lang="en-NZ" kern="0" dirty="0"/>
              <a:t>LINZ HYSPEC 2.0</a:t>
            </a:r>
          </a:p>
        </p:txBody>
      </p:sp>
      <p:sp>
        <p:nvSpPr>
          <p:cNvPr id="2057" name="TextBox 2056"/>
          <p:cNvSpPr txBox="1"/>
          <p:nvPr/>
        </p:nvSpPr>
        <p:spPr>
          <a:xfrm>
            <a:off x="7334938" y="5017721"/>
            <a:ext cx="3248025" cy="923330"/>
          </a:xfrm>
          <a:prstGeom prst="rect">
            <a:avLst/>
          </a:prstGeom>
          <a:noFill/>
        </p:spPr>
        <p:txBody>
          <a:bodyPr wrap="square" rtlCol="0">
            <a:spAutoFit/>
          </a:bodyPr>
          <a:lstStyle/>
          <a:p>
            <a:pPr algn="ctr"/>
            <a:r>
              <a:rPr lang="en-NZ" dirty="0"/>
              <a:t>Data Driven</a:t>
            </a:r>
          </a:p>
          <a:p>
            <a:pPr algn="ctr"/>
            <a:r>
              <a:rPr lang="en-NZ" dirty="0"/>
              <a:t>Beyond Nautical Charting</a:t>
            </a:r>
          </a:p>
          <a:p>
            <a:pPr algn="ctr"/>
            <a:r>
              <a:rPr lang="en-NZ" dirty="0"/>
              <a:t>Multi-source Multi-use</a:t>
            </a:r>
          </a:p>
        </p:txBody>
      </p:sp>
      <p:sp>
        <p:nvSpPr>
          <p:cNvPr id="2058" name="Rectangle 2057"/>
          <p:cNvSpPr/>
          <p:nvPr/>
        </p:nvSpPr>
        <p:spPr bwMode="auto">
          <a:xfrm>
            <a:off x="7320138" y="2193838"/>
            <a:ext cx="3248025" cy="3747214"/>
          </a:xfrm>
          <a:prstGeom prst="rect">
            <a:avLst/>
          </a:prstGeom>
          <a:no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NZ" baseline="-25000">
              <a:latin typeface="Verdana" pitchFamily="34" charset="0"/>
            </a:endParaRPr>
          </a:p>
        </p:txBody>
      </p:sp>
      <p:cxnSp>
        <p:nvCxnSpPr>
          <p:cNvPr id="4" name="Straight Arrow Connector 3"/>
          <p:cNvCxnSpPr/>
          <p:nvPr/>
        </p:nvCxnSpPr>
        <p:spPr bwMode="auto">
          <a:xfrm>
            <a:off x="5087889" y="3541624"/>
            <a:ext cx="1412237" cy="1"/>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8894232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t>Questions?</a:t>
            </a:r>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662312" y="365125"/>
            <a:ext cx="5439524" cy="4586016"/>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88515" y="5318449"/>
            <a:ext cx="3387600" cy="1383418"/>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2388" y="5638253"/>
            <a:ext cx="3386781" cy="819601"/>
          </a:xfrm>
          <a:prstGeom prst="rect">
            <a:avLst/>
          </a:prstGeom>
        </p:spPr>
      </p:pic>
    </p:spTree>
    <p:extLst>
      <p:ext uri="{BB962C8B-B14F-4D97-AF65-F5344CB8AC3E}">
        <p14:creationId xmlns:p14="http://schemas.microsoft.com/office/powerpoint/2010/main" val="40923423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800" y="115888"/>
            <a:ext cx="8229600" cy="1143000"/>
          </a:xfrm>
        </p:spPr>
        <p:txBody>
          <a:bodyPr/>
          <a:lstStyle/>
          <a:p>
            <a:pPr>
              <a:defRPr/>
            </a:pPr>
            <a:r>
              <a:rPr lang="en-NZ" dirty="0"/>
              <a:t>Multibeam Survey use in NZ</a:t>
            </a:r>
          </a:p>
        </p:txBody>
      </p:sp>
      <p:sp>
        <p:nvSpPr>
          <p:cNvPr id="5" name="Content Placeholder 4"/>
          <p:cNvSpPr>
            <a:spLocks noGrp="1"/>
          </p:cNvSpPr>
          <p:nvPr>
            <p:ph idx="1"/>
          </p:nvPr>
        </p:nvSpPr>
        <p:spPr>
          <a:xfrm>
            <a:off x="3032125" y="1417638"/>
            <a:ext cx="7354888" cy="4349750"/>
          </a:xfrm>
        </p:spPr>
        <p:txBody>
          <a:bodyPr>
            <a:normAutofit lnSpcReduction="10000"/>
          </a:bodyPr>
          <a:lstStyle/>
          <a:p>
            <a:pPr>
              <a:defRPr/>
            </a:pPr>
            <a:r>
              <a:rPr lang="en-NZ" dirty="0"/>
              <a:t>Public good science </a:t>
            </a:r>
          </a:p>
          <a:p>
            <a:pPr>
              <a:defRPr/>
            </a:pPr>
            <a:r>
              <a:rPr lang="en-NZ" dirty="0"/>
              <a:t>Commercial</a:t>
            </a:r>
          </a:p>
          <a:p>
            <a:pPr lvl="1">
              <a:defRPr/>
            </a:pPr>
            <a:r>
              <a:rPr lang="en-NZ" dirty="0"/>
              <a:t>sub-marine power and telecommunication cables</a:t>
            </a:r>
          </a:p>
          <a:p>
            <a:pPr lvl="1">
              <a:defRPr/>
            </a:pPr>
            <a:r>
              <a:rPr lang="en-NZ" dirty="0"/>
              <a:t>marine mining</a:t>
            </a:r>
          </a:p>
          <a:p>
            <a:pPr lvl="1">
              <a:defRPr/>
            </a:pPr>
            <a:r>
              <a:rPr lang="en-NZ" dirty="0"/>
              <a:t>offshore oil and gas projects</a:t>
            </a:r>
          </a:p>
          <a:p>
            <a:pPr lvl="1">
              <a:defRPr/>
            </a:pPr>
            <a:r>
              <a:rPr lang="en-NZ" dirty="0"/>
              <a:t>site surveys for sewage outfalls, pipelines </a:t>
            </a:r>
          </a:p>
          <a:p>
            <a:pPr>
              <a:defRPr/>
            </a:pPr>
            <a:r>
              <a:rPr lang="en-NZ" dirty="0"/>
              <a:t>Hydrographic </a:t>
            </a:r>
          </a:p>
          <a:p>
            <a:pPr>
              <a:defRPr/>
            </a:pPr>
            <a:r>
              <a:rPr lang="en-NZ" dirty="0"/>
              <a:t>UNCLOS</a:t>
            </a:r>
          </a:p>
          <a:p>
            <a:pPr lvl="1">
              <a:defRPr/>
            </a:pPr>
            <a:r>
              <a:rPr lang="en-NZ" dirty="0"/>
              <a:t>NZ and other States</a:t>
            </a:r>
          </a:p>
          <a:p>
            <a:pPr>
              <a:defRPr/>
            </a:pPr>
            <a:r>
              <a:rPr lang="en-NZ" dirty="0"/>
              <a:t>Antarctic </a:t>
            </a:r>
          </a:p>
          <a:p>
            <a:pPr>
              <a:defRPr/>
            </a:pPr>
            <a:endParaRPr lang="en-NZ" dirty="0"/>
          </a:p>
        </p:txBody>
      </p:sp>
    </p:spTree>
    <p:extLst>
      <p:ext uri="{BB962C8B-B14F-4D97-AF65-F5344CB8AC3E}">
        <p14:creationId xmlns:p14="http://schemas.microsoft.com/office/powerpoint/2010/main" val="355176344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90009" y="455613"/>
            <a:ext cx="4810996" cy="1143000"/>
          </a:xfrm>
        </p:spPr>
        <p:txBody>
          <a:bodyPr>
            <a:normAutofit fontScale="90000"/>
          </a:bodyPr>
          <a:lstStyle/>
          <a:p>
            <a:pPr algn="l">
              <a:defRPr/>
            </a:pPr>
            <a:r>
              <a:rPr lang="en-NZ" dirty="0"/>
              <a:t>NZ region multibeam</a:t>
            </a:r>
            <a:br>
              <a:rPr lang="en-NZ" dirty="0"/>
            </a:br>
            <a:r>
              <a:rPr lang="en-NZ" dirty="0"/>
              <a:t>coverage</a:t>
            </a:r>
          </a:p>
        </p:txBody>
      </p:sp>
      <p:pic>
        <p:nvPicPr>
          <p:cNvPr id="29699"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6049963" y="560388"/>
            <a:ext cx="4252912" cy="5327650"/>
          </a:xfrm>
        </p:spPr>
      </p:pic>
      <p:sp>
        <p:nvSpPr>
          <p:cNvPr id="32771" name="Content Placeholder 4"/>
          <p:cNvSpPr txBox="1">
            <a:spLocks/>
          </p:cNvSpPr>
          <p:nvPr/>
        </p:nvSpPr>
        <p:spPr bwMode="auto">
          <a:xfrm>
            <a:off x="890009" y="1564369"/>
            <a:ext cx="3918598" cy="434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spcBef>
                <a:spcPct val="20000"/>
              </a:spcBef>
              <a:defRPr/>
            </a:pPr>
            <a:endParaRPr lang="en-US" sz="2800" dirty="0"/>
          </a:p>
          <a:p>
            <a:pPr>
              <a:spcBef>
                <a:spcPct val="20000"/>
              </a:spcBef>
              <a:defRPr/>
            </a:pPr>
            <a:r>
              <a:rPr lang="en-US" sz="2800" dirty="0"/>
              <a:t>Surveyed	~25%</a:t>
            </a:r>
          </a:p>
          <a:p>
            <a:pPr>
              <a:spcBef>
                <a:spcPct val="20000"/>
              </a:spcBef>
              <a:tabLst>
                <a:tab pos="444500" algn="l"/>
              </a:tabLst>
              <a:defRPr/>
            </a:pPr>
            <a:r>
              <a:rPr lang="en-US" sz="2800" dirty="0"/>
              <a:t>	NIWA	~10%</a:t>
            </a:r>
          </a:p>
          <a:p>
            <a:pPr>
              <a:spcBef>
                <a:spcPct val="20000"/>
              </a:spcBef>
              <a:tabLst>
                <a:tab pos="444500" algn="l"/>
              </a:tabLst>
              <a:defRPr/>
            </a:pPr>
            <a:r>
              <a:rPr lang="en-US" sz="2800" dirty="0"/>
              <a:t>	Others	~15%</a:t>
            </a:r>
          </a:p>
          <a:p>
            <a:pPr marL="457200" indent="-457200">
              <a:spcBef>
                <a:spcPct val="20000"/>
              </a:spcBef>
              <a:buFont typeface="Arial" pitchFamily="34" charset="0"/>
              <a:buChar char="•"/>
              <a:defRPr/>
            </a:pPr>
            <a:endParaRPr lang="en-US" sz="2800" dirty="0"/>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32642" y="634136"/>
            <a:ext cx="4170233" cy="6126639"/>
          </a:xfrm>
          <a:prstGeom prst="rect">
            <a:avLst/>
          </a:prstGeom>
        </p:spPr>
      </p:pic>
    </p:spTree>
    <p:extLst>
      <p:ext uri="{BB962C8B-B14F-4D97-AF65-F5344CB8AC3E}">
        <p14:creationId xmlns:p14="http://schemas.microsoft.com/office/powerpoint/2010/main" val="280038369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8914" name="Picture 15" descr="C:\work\Ocean Geology\Presentations\Singapore\rum3_plume1.JPG"/>
          <p:cNvPicPr>
            <a:picLocks noChangeAspect="1" noChangeArrowheads="1"/>
          </p:cNvPicPr>
          <p:nvPr/>
        </p:nvPicPr>
        <p:blipFill>
          <a:blip r:embed="rId3">
            <a:extLst>
              <a:ext uri="{28A0092B-C50C-407E-A947-70E740481C1C}">
                <a14:useLocalDpi xmlns:a14="http://schemas.microsoft.com/office/drawing/2010/main" val="0"/>
              </a:ext>
            </a:extLst>
          </a:blip>
          <a:srcRect l="7549" t="24301" r="4613"/>
          <a:stretch>
            <a:fillRect/>
          </a:stretch>
        </p:blipFill>
        <p:spPr bwMode="auto">
          <a:xfrm>
            <a:off x="3078164" y="4208463"/>
            <a:ext cx="3322637" cy="228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918000" y="115888"/>
            <a:ext cx="8229600" cy="1143000"/>
          </a:xfrm>
        </p:spPr>
        <p:txBody>
          <a:bodyPr>
            <a:normAutofit fontScale="90000"/>
          </a:bodyPr>
          <a:lstStyle/>
          <a:p>
            <a:pPr>
              <a:defRPr/>
            </a:pPr>
            <a:r>
              <a:rPr lang="en-NZ" sz="4000" dirty="0"/>
              <a:t>Multibeam – more than just bathymetry</a:t>
            </a:r>
          </a:p>
        </p:txBody>
      </p:sp>
      <p:sp>
        <p:nvSpPr>
          <p:cNvPr id="38916" name="Content Placeholder 2"/>
          <p:cNvSpPr>
            <a:spLocks noGrp="1"/>
          </p:cNvSpPr>
          <p:nvPr>
            <p:ph idx="1"/>
          </p:nvPr>
        </p:nvSpPr>
        <p:spPr>
          <a:xfrm>
            <a:off x="2987675" y="1076325"/>
            <a:ext cx="7354888" cy="4349750"/>
          </a:xfrm>
        </p:spPr>
        <p:txBody>
          <a:bodyPr/>
          <a:lstStyle/>
          <a:p>
            <a:pPr marL="0" indent="0">
              <a:spcBef>
                <a:spcPct val="0"/>
              </a:spcBef>
              <a:buNone/>
            </a:pPr>
            <a:r>
              <a:rPr lang="en-NZ" altLang="en-US"/>
              <a:t>	</a:t>
            </a:r>
            <a:r>
              <a:rPr lang="en-NZ" altLang="en-US" sz="1800"/>
              <a:t>2011 Water Column: Volcanic Plumes</a:t>
            </a:r>
          </a:p>
          <a:p>
            <a:pPr marL="0" indent="0">
              <a:buNone/>
            </a:pPr>
            <a:endParaRPr lang="en-NZ" altLang="en-US"/>
          </a:p>
        </p:txBody>
      </p:sp>
      <p:pic>
        <p:nvPicPr>
          <p:cNvPr id="38917" name="Picture 3"/>
          <p:cNvPicPr>
            <a:picLocks noChangeAspect="1"/>
          </p:cNvPicPr>
          <p:nvPr/>
        </p:nvPicPr>
        <p:blipFill>
          <a:blip r:embed="rId4">
            <a:extLst>
              <a:ext uri="{28A0092B-C50C-407E-A947-70E740481C1C}">
                <a14:useLocalDpi xmlns:a14="http://schemas.microsoft.com/office/drawing/2010/main" val="0"/>
              </a:ext>
            </a:extLst>
          </a:blip>
          <a:srcRect l="8260" t="2544" r="10786" b="15453"/>
          <a:stretch>
            <a:fillRect/>
          </a:stretch>
        </p:blipFill>
        <p:spPr bwMode="auto">
          <a:xfrm>
            <a:off x="6053139" y="2149475"/>
            <a:ext cx="4371975" cy="28829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38918" name="Picture 5"/>
          <p:cNvPicPr>
            <a:picLocks noChangeAspect="1"/>
          </p:cNvPicPr>
          <p:nvPr/>
        </p:nvPicPr>
        <p:blipFill>
          <a:blip r:embed="rId5">
            <a:extLst>
              <a:ext uri="{28A0092B-C50C-407E-A947-70E740481C1C}">
                <a14:useLocalDpi xmlns:a14="http://schemas.microsoft.com/office/drawing/2010/main" val="0"/>
              </a:ext>
            </a:extLst>
          </a:blip>
          <a:srcRect l="27815" t="3642" r="29495" b="17278"/>
          <a:stretch>
            <a:fillRect/>
          </a:stretch>
        </p:blipFill>
        <p:spPr bwMode="auto">
          <a:xfrm>
            <a:off x="3489326" y="2039938"/>
            <a:ext cx="2017713" cy="184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9" name="TextBox 4"/>
          <p:cNvSpPr txBox="1">
            <a:spLocks noChangeArrowheads="1"/>
          </p:cNvSpPr>
          <p:nvPr/>
        </p:nvSpPr>
        <p:spPr bwMode="auto">
          <a:xfrm>
            <a:off x="6053139" y="2178050"/>
            <a:ext cx="7651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NZ" altLang="en-US" sz="1600"/>
              <a:t>Plume</a:t>
            </a:r>
          </a:p>
        </p:txBody>
      </p:sp>
      <p:cxnSp>
        <p:nvCxnSpPr>
          <p:cNvPr id="8" name="Straight Arrow Connector 7"/>
          <p:cNvCxnSpPr/>
          <p:nvPr/>
        </p:nvCxnSpPr>
        <p:spPr>
          <a:xfrm>
            <a:off x="6435726" y="2533650"/>
            <a:ext cx="239713" cy="192088"/>
          </a:xfrm>
          <a:prstGeom prst="straightConnector1">
            <a:avLst/>
          </a:prstGeom>
          <a:ln w="15875">
            <a:tailEnd type="arrow"/>
          </a:ln>
        </p:spPr>
        <p:style>
          <a:lnRef idx="1">
            <a:schemeClr val="dk1"/>
          </a:lnRef>
          <a:fillRef idx="0">
            <a:schemeClr val="dk1"/>
          </a:fillRef>
          <a:effectRef idx="0">
            <a:schemeClr val="dk1"/>
          </a:effectRef>
          <a:fontRef idx="minor">
            <a:schemeClr val="tx1"/>
          </a:fontRef>
        </p:style>
      </p:cxnSp>
      <p:sp>
        <p:nvSpPr>
          <p:cNvPr id="38921" name="TextBox 9"/>
          <p:cNvSpPr txBox="1">
            <a:spLocks noChangeArrowheads="1"/>
          </p:cNvSpPr>
          <p:nvPr/>
        </p:nvSpPr>
        <p:spPr bwMode="auto">
          <a:xfrm>
            <a:off x="9556750" y="2533650"/>
            <a:ext cx="9477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NZ" altLang="en-US" sz="1600"/>
              <a:t>Seafloor</a:t>
            </a:r>
          </a:p>
        </p:txBody>
      </p:sp>
      <p:cxnSp>
        <p:nvCxnSpPr>
          <p:cNvPr id="12" name="Straight Arrow Connector 11"/>
          <p:cNvCxnSpPr/>
          <p:nvPr/>
        </p:nvCxnSpPr>
        <p:spPr>
          <a:xfrm flipH="1">
            <a:off x="9556750" y="2835275"/>
            <a:ext cx="319088" cy="457200"/>
          </a:xfrm>
          <a:prstGeom prst="straightConnector1">
            <a:avLst/>
          </a:prstGeom>
          <a:ln w="15875">
            <a:solidFill>
              <a:schemeClr val="accent6">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38919" idx="1"/>
          </p:cNvCxnSpPr>
          <p:nvPr/>
        </p:nvCxnSpPr>
        <p:spPr>
          <a:xfrm flipH="1">
            <a:off x="4640264" y="2347913"/>
            <a:ext cx="1412875" cy="360362"/>
          </a:xfrm>
          <a:prstGeom prst="straightConnector1">
            <a:avLst/>
          </a:prstGeom>
          <a:ln w="15875">
            <a:solidFill>
              <a:schemeClr val="accent6">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38924" name="TextBox 4"/>
          <p:cNvSpPr txBox="1">
            <a:spLocks noChangeArrowheads="1"/>
          </p:cNvSpPr>
          <p:nvPr/>
        </p:nvSpPr>
        <p:spPr bwMode="auto">
          <a:xfrm>
            <a:off x="8080375" y="2178051"/>
            <a:ext cx="6985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NZ" altLang="en-US" sz="1600"/>
              <a:t>Stack</a:t>
            </a:r>
          </a:p>
        </p:txBody>
      </p:sp>
      <p:cxnSp>
        <p:nvCxnSpPr>
          <p:cNvPr id="15" name="Straight Arrow Connector 14"/>
          <p:cNvCxnSpPr/>
          <p:nvPr/>
        </p:nvCxnSpPr>
        <p:spPr>
          <a:xfrm flipH="1">
            <a:off x="7807325" y="2360613"/>
            <a:ext cx="319088" cy="457200"/>
          </a:xfrm>
          <a:prstGeom prst="straightConnector1">
            <a:avLst/>
          </a:prstGeom>
          <a:ln w="15875">
            <a:solidFill>
              <a:schemeClr val="accent6">
                <a:lumMod val="50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806285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3493" name="Content Placeholder 4"/>
          <p:cNvSpPr txBox="1">
            <a:spLocks/>
          </p:cNvSpPr>
          <p:nvPr/>
        </p:nvSpPr>
        <p:spPr bwMode="auto">
          <a:xfrm>
            <a:off x="3060700" y="1050925"/>
            <a:ext cx="7354888" cy="434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342900" indent="-342900">
              <a:spcBef>
                <a:spcPct val="20000"/>
              </a:spcBef>
              <a:buFont typeface="Arial" pitchFamily="34" charset="0"/>
              <a:buChar char="•"/>
              <a:defRPr/>
            </a:pPr>
            <a:r>
              <a:rPr lang="en-US" sz="2400" dirty="0"/>
              <a:t>Bay of Islands Ocean Survey 20/20</a:t>
            </a:r>
          </a:p>
          <a:p>
            <a:pPr>
              <a:spcBef>
                <a:spcPct val="20000"/>
              </a:spcBef>
              <a:defRPr/>
            </a:pPr>
            <a:r>
              <a:rPr lang="en-US" dirty="0"/>
              <a:t>	40 days </a:t>
            </a:r>
            <a:r>
              <a:rPr lang="en-US" dirty="0" err="1"/>
              <a:t>Tangaroa</a:t>
            </a:r>
            <a:endParaRPr lang="en-US" dirty="0"/>
          </a:p>
          <a:p>
            <a:pPr>
              <a:spcBef>
                <a:spcPct val="20000"/>
              </a:spcBef>
              <a:defRPr/>
            </a:pPr>
            <a:r>
              <a:rPr lang="en-US" dirty="0"/>
              <a:t>	35 days </a:t>
            </a:r>
            <a:r>
              <a:rPr lang="en-US" dirty="0" err="1"/>
              <a:t>Pelorus</a:t>
            </a:r>
            <a:endParaRPr lang="en-US" dirty="0"/>
          </a:p>
        </p:txBody>
      </p:sp>
      <p:pic>
        <p:nvPicPr>
          <p:cNvPr id="39940" name="Picture 6" descr="D:\Work\cruises\TAN0812\Reports\Factual Voyage Report\Appendices\BOI_bathy ov.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76575" y="1554163"/>
            <a:ext cx="3600450" cy="254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1" name="Picture 7" descr="D:\Work\cruises\TAN0812\Reports\Factual Voyage Report\Appendices\Inner BOI_bs ov.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02426" y="1554163"/>
            <a:ext cx="3598863" cy="254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2" name="Picture 15" descr="Z2 &amp; Z4 &amp; Z9_classificati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77025" y="4138614"/>
            <a:ext cx="3600450" cy="254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3" name="Picture 11" descr="C:\work\Ocean Geology\Presentations\Singapore\BOI phase2 stns.jpg"/>
          <p:cNvPicPr>
            <a:picLocks noChangeAspect="1" noChangeArrowheads="1"/>
          </p:cNvPicPr>
          <p:nvPr/>
        </p:nvPicPr>
        <p:blipFill>
          <a:blip r:embed="rId6">
            <a:extLst>
              <a:ext uri="{28A0092B-C50C-407E-A947-70E740481C1C}">
                <a14:useLocalDpi xmlns:a14="http://schemas.microsoft.com/office/drawing/2010/main" val="0"/>
              </a:ext>
            </a:extLst>
          </a:blip>
          <a:srcRect t="13199"/>
          <a:stretch>
            <a:fillRect/>
          </a:stretch>
        </p:blipFill>
        <p:spPr bwMode="auto">
          <a:xfrm>
            <a:off x="3173414" y="4260850"/>
            <a:ext cx="3406775" cy="2298700"/>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pic>
      <p:sp>
        <p:nvSpPr>
          <p:cNvPr id="9" name="Title 1"/>
          <p:cNvSpPr txBox="1">
            <a:spLocks/>
          </p:cNvSpPr>
          <p:nvPr/>
        </p:nvSpPr>
        <p:spPr>
          <a:xfrm>
            <a:off x="918000" y="115888"/>
            <a:ext cx="8229600" cy="1143000"/>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NZ" sz="4000"/>
              <a:t>Multibeam – more than just bathymetry</a:t>
            </a:r>
            <a:endParaRPr lang="en-NZ" sz="4000" dirty="0"/>
          </a:p>
        </p:txBody>
      </p:sp>
    </p:spTree>
    <p:extLst>
      <p:ext uri="{BB962C8B-B14F-4D97-AF65-F5344CB8AC3E}">
        <p14:creationId xmlns:p14="http://schemas.microsoft.com/office/powerpoint/2010/main" val="101019335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t>History of the NZ multibeam experience</a:t>
            </a:r>
          </a:p>
        </p:txBody>
      </p:sp>
      <p:sp>
        <p:nvSpPr>
          <p:cNvPr id="3" name="Content Placeholder 2"/>
          <p:cNvSpPr>
            <a:spLocks noGrp="1"/>
          </p:cNvSpPr>
          <p:nvPr>
            <p:ph idx="1"/>
          </p:nvPr>
        </p:nvSpPr>
        <p:spPr/>
        <p:txBody>
          <a:bodyPr/>
          <a:lstStyle/>
          <a:p>
            <a:r>
              <a:rPr lang="en-NZ" dirty="0"/>
              <a:t>1996 responsibility for hydrographic services was transferred from the Royal New Zealand Navy to LINZ.</a:t>
            </a:r>
          </a:p>
          <a:p>
            <a:r>
              <a:rPr lang="en-NZ" dirty="0"/>
              <a:t>First NZ </a:t>
            </a:r>
            <a:r>
              <a:rPr lang="en-NZ" dirty="0" err="1"/>
              <a:t>multibeam</a:t>
            </a:r>
            <a:r>
              <a:rPr lang="en-NZ" dirty="0"/>
              <a:t>, HMNZS Resolution in 1998</a:t>
            </a:r>
          </a:p>
          <a:p>
            <a:pPr lvl="1"/>
            <a:r>
              <a:rPr lang="en-NZ" dirty="0"/>
              <a:t>Atlas MD 2-30 100m-3000m range – damaged 2008 not repaired or replaced. Atlas </a:t>
            </a:r>
            <a:r>
              <a:rPr lang="en-NZ" dirty="0" err="1"/>
              <a:t>Fansweep</a:t>
            </a:r>
            <a:r>
              <a:rPr lang="en-NZ" dirty="0"/>
              <a:t> 20 MBES – removed December 2010</a:t>
            </a:r>
          </a:p>
          <a:p>
            <a:r>
              <a:rPr lang="en-NZ" dirty="0"/>
              <a:t>First civilian multibeam, RV Tangaroa in 2000</a:t>
            </a:r>
          </a:p>
          <a:p>
            <a:pPr lvl="1"/>
            <a:r>
              <a:rPr lang="en-NZ" dirty="0"/>
              <a:t>Kongsberg EM300</a:t>
            </a:r>
          </a:p>
          <a:p>
            <a:endParaRPr lang="en-NZ" dirty="0"/>
          </a:p>
          <a:p>
            <a:endParaRPr lang="en-NZ"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41071" y="4750156"/>
            <a:ext cx="2619375" cy="1743075"/>
          </a:xfrm>
          <a:prstGeom prst="rect">
            <a:avLst/>
          </a:prstGeom>
        </p:spPr>
      </p:pic>
      <p:pic>
        <p:nvPicPr>
          <p:cNvPr id="5" name="Picture 10"/>
          <p:cNvPicPr>
            <a:picLocks noChangeAspect="1"/>
          </p:cNvPicPr>
          <p:nvPr/>
        </p:nvPicPr>
        <p:blipFill>
          <a:blip r:embed="rId3" cstate="print">
            <a:extLst>
              <a:ext uri="{28A0092B-C50C-407E-A947-70E740481C1C}">
                <a14:useLocalDpi xmlns:a14="http://schemas.microsoft.com/office/drawing/2010/main" val="0"/>
              </a:ext>
            </a:extLst>
          </a:blip>
          <a:srcRect t="16476" b="24986"/>
          <a:stretch>
            <a:fillRect/>
          </a:stretch>
        </p:blipFill>
        <p:spPr bwMode="auto">
          <a:xfrm>
            <a:off x="5150256" y="4628565"/>
            <a:ext cx="2547499" cy="1986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454961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800" y="115888"/>
            <a:ext cx="8229600" cy="1143000"/>
          </a:xfrm>
        </p:spPr>
        <p:txBody>
          <a:bodyPr/>
          <a:lstStyle/>
          <a:p>
            <a:pPr>
              <a:defRPr/>
            </a:pPr>
            <a:r>
              <a:rPr lang="en-NZ" dirty="0"/>
              <a:t>NIWA Multibeam protocols</a:t>
            </a:r>
          </a:p>
        </p:txBody>
      </p:sp>
      <p:sp>
        <p:nvSpPr>
          <p:cNvPr id="5" name="Content Placeholder 4"/>
          <p:cNvSpPr>
            <a:spLocks noGrp="1"/>
          </p:cNvSpPr>
          <p:nvPr>
            <p:ph idx="1"/>
          </p:nvPr>
        </p:nvSpPr>
        <p:spPr>
          <a:xfrm>
            <a:off x="3032125" y="1417638"/>
            <a:ext cx="7354888" cy="4349750"/>
          </a:xfrm>
        </p:spPr>
        <p:txBody>
          <a:bodyPr>
            <a:normAutofit/>
          </a:bodyPr>
          <a:lstStyle/>
          <a:p>
            <a:pPr>
              <a:defRPr/>
            </a:pPr>
            <a:r>
              <a:rPr lang="en-NZ" dirty="0"/>
              <a:t>Transit data</a:t>
            </a:r>
          </a:p>
          <a:p>
            <a:pPr>
              <a:defRPr/>
            </a:pPr>
            <a:r>
              <a:rPr lang="en-NZ" dirty="0"/>
              <a:t>Data gap filling</a:t>
            </a:r>
          </a:p>
          <a:p>
            <a:pPr>
              <a:defRPr/>
            </a:pPr>
            <a:r>
              <a:rPr lang="en-NZ" dirty="0"/>
              <a:t>Backscatter “calibration” </a:t>
            </a:r>
          </a:p>
          <a:p>
            <a:pPr>
              <a:defRPr/>
            </a:pPr>
            <a:r>
              <a:rPr lang="en-NZ" dirty="0"/>
              <a:t>Water column data</a:t>
            </a:r>
          </a:p>
          <a:p>
            <a:pPr>
              <a:defRPr/>
            </a:pPr>
            <a:r>
              <a:rPr lang="en-NZ" dirty="0"/>
              <a:t>Data storage</a:t>
            </a:r>
          </a:p>
          <a:p>
            <a:pPr lvl="1">
              <a:buFont typeface="Courier New" panose="02070309020205020404" pitchFamily="49" charset="0"/>
              <a:buChar char="o"/>
              <a:defRPr/>
            </a:pPr>
            <a:r>
              <a:rPr lang="en-NZ" dirty="0"/>
              <a:t>Metadata</a:t>
            </a:r>
          </a:p>
          <a:p>
            <a:pPr lvl="1">
              <a:buFont typeface="Courier New" panose="02070309020205020404" pitchFamily="49" charset="0"/>
              <a:buChar char="o"/>
              <a:defRPr/>
            </a:pPr>
            <a:r>
              <a:rPr lang="en-NZ" dirty="0"/>
              <a:t>Coverage polygons</a:t>
            </a:r>
          </a:p>
          <a:p>
            <a:pPr lvl="1">
              <a:buFont typeface="Courier New" panose="02070309020205020404" pitchFamily="49" charset="0"/>
              <a:buChar char="o"/>
              <a:defRPr/>
            </a:pPr>
            <a:r>
              <a:rPr lang="en-NZ" dirty="0"/>
              <a:t>Processed data</a:t>
            </a:r>
          </a:p>
          <a:p>
            <a:pPr lvl="1">
              <a:buFont typeface="Courier New" panose="02070309020205020404" pitchFamily="49" charset="0"/>
              <a:buChar char="o"/>
              <a:defRPr/>
            </a:pPr>
            <a:r>
              <a:rPr lang="en-NZ" dirty="0"/>
              <a:t>Raw data</a:t>
            </a:r>
          </a:p>
          <a:p>
            <a:pPr>
              <a:defRPr/>
            </a:pPr>
            <a:endParaRPr lang="en-NZ" dirty="0"/>
          </a:p>
        </p:txBody>
      </p:sp>
    </p:spTree>
    <p:extLst>
      <p:ext uri="{BB962C8B-B14F-4D97-AF65-F5344CB8AC3E}">
        <p14:creationId xmlns:p14="http://schemas.microsoft.com/office/powerpoint/2010/main" val="15027658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t>Existing Source Data - 1942</a:t>
            </a:r>
          </a:p>
        </p:txBody>
      </p:sp>
      <p:sp>
        <p:nvSpPr>
          <p:cNvPr id="3" name="Content Placeholder 2"/>
          <p:cNvSpPr>
            <a:spLocks noGrp="1"/>
          </p:cNvSpPr>
          <p:nvPr>
            <p:ph idx="1"/>
          </p:nvPr>
        </p:nvSpPr>
        <p:spPr/>
        <p:txBody>
          <a:bodyPr/>
          <a:lstStyle/>
          <a:p>
            <a:endParaRPr lang="en-NZ" dirty="0"/>
          </a:p>
        </p:txBody>
      </p:sp>
      <p:pic>
        <p:nvPicPr>
          <p:cNvPr id="15363" name="Picture 3" descr="\\ad.linz.govt.nz\dfs\opa\redirectedfolders\aprice\Desktop\Captur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3513" y="852694"/>
            <a:ext cx="8644953" cy="4856926"/>
          </a:xfrm>
          <a:prstGeom prst="rect">
            <a:avLst/>
          </a:prstGeom>
          <a:noFill/>
          <a:extLst>
            <a:ext uri="{909E8E84-426E-40DD-AFC4-6F175D3DCCD1}">
              <a14:hiddenFill xmlns:a14="http://schemas.microsoft.com/office/drawing/2010/main">
                <a:solidFill>
                  <a:srgbClr val="FFFFFF"/>
                </a:solidFill>
              </a14:hiddenFill>
            </a:ext>
          </a:extLst>
        </p:spPr>
      </p:pic>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97117" y="4293096"/>
            <a:ext cx="4051349" cy="24536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990738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03512" y="188913"/>
            <a:ext cx="6264696" cy="792162"/>
          </a:xfrm>
        </p:spPr>
        <p:txBody>
          <a:bodyPr/>
          <a:lstStyle/>
          <a:p>
            <a:r>
              <a:rPr lang="en-NZ" dirty="0"/>
              <a:t>Project Concept</a:t>
            </a:r>
          </a:p>
        </p:txBody>
      </p:sp>
      <p:pic>
        <p:nvPicPr>
          <p:cNvPr id="14338"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1847529" y="3284984"/>
            <a:ext cx="4096917" cy="28832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33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2328066"/>
            <a:ext cx="4536504" cy="8987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34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94775" y="2196566"/>
            <a:ext cx="3792922" cy="9287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Straight Arrow Connector 4"/>
          <p:cNvCxnSpPr/>
          <p:nvPr/>
        </p:nvCxnSpPr>
        <p:spPr bwMode="auto">
          <a:xfrm>
            <a:off x="3366592" y="1793630"/>
            <a:ext cx="0" cy="267218"/>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Arrow Connector 9"/>
          <p:cNvCxnSpPr/>
          <p:nvPr/>
        </p:nvCxnSpPr>
        <p:spPr bwMode="auto">
          <a:xfrm>
            <a:off x="8040216" y="1793630"/>
            <a:ext cx="0" cy="267218"/>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Straight Connector 6"/>
          <p:cNvCxnSpPr/>
          <p:nvPr/>
        </p:nvCxnSpPr>
        <p:spPr bwMode="auto">
          <a:xfrm>
            <a:off x="3366592" y="1793630"/>
            <a:ext cx="4673624"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Straight Connector 11"/>
          <p:cNvCxnSpPr/>
          <p:nvPr/>
        </p:nvCxnSpPr>
        <p:spPr bwMode="auto">
          <a:xfrm>
            <a:off x="5703404" y="1700808"/>
            <a:ext cx="0" cy="92822"/>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 name="Rectangle 12"/>
          <p:cNvSpPr/>
          <p:nvPr/>
        </p:nvSpPr>
        <p:spPr bwMode="auto">
          <a:xfrm>
            <a:off x="4443264" y="1196752"/>
            <a:ext cx="2520280" cy="504056"/>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NZ" baseline="-25000">
              <a:latin typeface="Verdana" pitchFamily="34" charset="0"/>
            </a:endParaRPr>
          </a:p>
        </p:txBody>
      </p:sp>
      <p:sp>
        <p:nvSpPr>
          <p:cNvPr id="14" name="TextBox 13"/>
          <p:cNvSpPr txBox="1"/>
          <p:nvPr/>
        </p:nvSpPr>
        <p:spPr>
          <a:xfrm>
            <a:off x="5087888" y="1259659"/>
            <a:ext cx="1224136" cy="369332"/>
          </a:xfrm>
          <a:prstGeom prst="rect">
            <a:avLst/>
          </a:prstGeom>
          <a:noFill/>
        </p:spPr>
        <p:txBody>
          <a:bodyPr wrap="square" rtlCol="0">
            <a:spAutoFit/>
          </a:bodyPr>
          <a:lstStyle/>
          <a:p>
            <a:r>
              <a:rPr lang="en-NZ" dirty="0"/>
              <a:t>BUDGET</a:t>
            </a:r>
          </a:p>
        </p:txBody>
      </p:sp>
      <p:pic>
        <p:nvPicPr>
          <p:cNvPr id="14342"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48709" y="3192915"/>
            <a:ext cx="4409153" cy="30790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588313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91545" y="476672"/>
            <a:ext cx="5554663" cy="792162"/>
          </a:xfrm>
        </p:spPr>
        <p:txBody>
          <a:bodyPr>
            <a:normAutofit fontScale="90000"/>
          </a:bodyPr>
          <a:lstStyle/>
          <a:p>
            <a:pPr lvl="0"/>
            <a:r>
              <a:rPr lang="en-NZ" dirty="0"/>
              <a:t>Joint Specifications - HS51</a:t>
            </a:r>
            <a:br>
              <a:rPr lang="en-NZ" dirty="0"/>
            </a:br>
            <a:endParaRPr lang="en-NZ" dirty="0"/>
          </a:p>
        </p:txBody>
      </p:sp>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47284" y="2776748"/>
            <a:ext cx="4556718" cy="36661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6"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12225" y="1196752"/>
            <a:ext cx="2103625" cy="29523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7"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47529" y="1196752"/>
            <a:ext cx="2006241" cy="29523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1" name="Straight Connector 10"/>
          <p:cNvCxnSpPr>
            <a:stCxn id="8197" idx="2"/>
          </p:cNvCxnSpPr>
          <p:nvPr/>
        </p:nvCxnSpPr>
        <p:spPr bwMode="auto">
          <a:xfrm flipH="1">
            <a:off x="2850649" y="4149080"/>
            <a:ext cx="1" cy="93610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Straight Connector 15"/>
          <p:cNvCxnSpPr/>
          <p:nvPr/>
        </p:nvCxnSpPr>
        <p:spPr bwMode="auto">
          <a:xfrm flipH="1">
            <a:off x="9264353" y="4170339"/>
            <a:ext cx="1" cy="93610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Straight Arrow Connector 12"/>
          <p:cNvCxnSpPr/>
          <p:nvPr/>
        </p:nvCxnSpPr>
        <p:spPr bwMode="auto">
          <a:xfrm>
            <a:off x="2850650" y="5085185"/>
            <a:ext cx="1517159" cy="21259"/>
          </a:xfrm>
          <a:prstGeom prst="straightConnector1">
            <a:avLst/>
          </a:prstGeom>
          <a:solidFill>
            <a:schemeClr val="accent1"/>
          </a:solidFill>
          <a:ln w="1905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Straight Arrow Connector 18"/>
          <p:cNvCxnSpPr/>
          <p:nvPr/>
        </p:nvCxnSpPr>
        <p:spPr bwMode="auto">
          <a:xfrm flipH="1" flipV="1">
            <a:off x="8112224" y="5095813"/>
            <a:ext cx="1152130" cy="10630"/>
          </a:xfrm>
          <a:prstGeom prst="straightConnector1">
            <a:avLst/>
          </a:prstGeom>
          <a:solidFill>
            <a:schemeClr val="accent1"/>
          </a:solidFill>
          <a:ln w="1905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40976280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NZ"/>
          </a:p>
        </p:txBody>
      </p:sp>
      <p:sp>
        <p:nvSpPr>
          <p:cNvPr id="3" name="Content Placeholder 2"/>
          <p:cNvSpPr>
            <a:spLocks noGrp="1"/>
          </p:cNvSpPr>
          <p:nvPr>
            <p:ph idx="1"/>
          </p:nvPr>
        </p:nvSpPr>
        <p:spPr/>
        <p:txBody>
          <a:bodyPr/>
          <a:lstStyle/>
          <a:p>
            <a:r>
              <a:rPr lang="en-NZ" dirty="0"/>
              <a:t>LINZ MBES standards – John Hughes-Clark -&gt; moved to </a:t>
            </a:r>
            <a:r>
              <a:rPr lang="en-NZ" dirty="0" err="1"/>
              <a:t>Hyspec</a:t>
            </a:r>
            <a:endParaRPr lang="en-NZ" dirty="0"/>
          </a:p>
          <a:p>
            <a:r>
              <a:rPr lang="en-NZ" dirty="0"/>
              <a:t>Navy had guaranteed sea days for shipping lane work till Navy gave up hydrographic surveying</a:t>
            </a:r>
          </a:p>
          <a:p>
            <a:r>
              <a:rPr lang="en-NZ" dirty="0"/>
              <a:t>LINZ uses tender process for hydrographic work</a:t>
            </a:r>
          </a:p>
          <a:p>
            <a:r>
              <a:rPr lang="en-NZ" dirty="0"/>
              <a:t>All work focuses on bathymetry</a:t>
            </a:r>
          </a:p>
          <a:p>
            <a:r>
              <a:rPr lang="en-NZ" dirty="0"/>
              <a:t>No requirement for any backscatter</a:t>
            </a:r>
          </a:p>
          <a:p>
            <a:r>
              <a:rPr lang="en-NZ" dirty="0"/>
              <a:t>“Survey once, use many” a fallacy</a:t>
            </a:r>
          </a:p>
          <a:p>
            <a:r>
              <a:rPr lang="en-NZ" dirty="0"/>
              <a:t> “every ping is sacred” vs. </a:t>
            </a:r>
            <a:r>
              <a:rPr lang="en-NZ"/>
              <a:t>bathy surface</a:t>
            </a:r>
            <a:endParaRPr lang="en-NZ" dirty="0"/>
          </a:p>
        </p:txBody>
      </p:sp>
    </p:spTree>
    <p:extLst>
      <p:ext uri="{BB962C8B-B14F-4D97-AF65-F5344CB8AC3E}">
        <p14:creationId xmlns:p14="http://schemas.microsoft.com/office/powerpoint/2010/main" val="17321191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NZ" dirty="0"/>
              <a:t>Queen Charlotte Sound - Northern Entrance 1</a:t>
            </a:r>
            <a:r>
              <a:rPr lang="en-NZ" baseline="30000" dirty="0"/>
              <a:t>st</a:t>
            </a:r>
            <a:r>
              <a:rPr lang="en-NZ" dirty="0"/>
              <a:t> Iteration</a:t>
            </a:r>
          </a:p>
        </p:txBody>
      </p:sp>
      <p:sp>
        <p:nvSpPr>
          <p:cNvPr id="3" name="Content Placeholder 2"/>
          <p:cNvSpPr>
            <a:spLocks noGrp="1"/>
          </p:cNvSpPr>
          <p:nvPr>
            <p:ph idx="1"/>
          </p:nvPr>
        </p:nvSpPr>
        <p:spPr>
          <a:xfrm>
            <a:off x="1775520" y="5573848"/>
            <a:ext cx="8712968" cy="951497"/>
          </a:xfrm>
        </p:spPr>
        <p:txBody>
          <a:bodyPr>
            <a:normAutofit/>
          </a:bodyPr>
          <a:lstStyle/>
          <a:p>
            <a:r>
              <a:rPr lang="en-NZ" dirty="0"/>
              <a:t>Planned FY 15/16 - LINZ to provide Survey Specification &amp; Data Validation</a:t>
            </a:r>
          </a:p>
        </p:txBody>
      </p:sp>
      <p:pic>
        <p:nvPicPr>
          <p:cNvPr id="1126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0416868">
            <a:off x="5879977" y="1442349"/>
            <a:ext cx="2528515" cy="3716313"/>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126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577763">
            <a:off x="7496382" y="1565275"/>
            <a:ext cx="2493263" cy="364489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126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91545" y="2276873"/>
            <a:ext cx="3229653" cy="30495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622011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15888"/>
            <a:ext cx="8229600" cy="1143000"/>
          </a:xfrm>
        </p:spPr>
        <p:txBody>
          <a:bodyPr/>
          <a:lstStyle/>
          <a:p>
            <a:pPr>
              <a:defRPr/>
            </a:pPr>
            <a:r>
              <a:rPr lang="en-NZ" b="0" dirty="0">
                <a:solidFill>
                  <a:schemeClr val="accent2"/>
                </a:solidFill>
                <a:effectLst>
                  <a:outerShdw blurRad="38100" dist="38100" dir="2700000" algn="tl">
                    <a:srgbClr val="000000">
                      <a:alpha val="43137"/>
                    </a:srgbClr>
                  </a:outerShdw>
                </a:effectLst>
              </a:rPr>
              <a:t>Surveys</a:t>
            </a:r>
          </a:p>
        </p:txBody>
      </p:sp>
      <p:pic>
        <p:nvPicPr>
          <p:cNvPr id="35843" name="Picture 28" descr="Pumice raft from spac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39000" y="3595688"/>
            <a:ext cx="3246438" cy="1890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4" name="Picture 2" descr="C:\work\Ocean Geology\Presentations\Singapore\harve_volc.jpg"/>
          <p:cNvPicPr>
            <a:picLocks noChangeAspect="1" noChangeArrowheads="1"/>
          </p:cNvPicPr>
          <p:nvPr/>
        </p:nvPicPr>
        <p:blipFill>
          <a:blip r:embed="rId4">
            <a:extLst>
              <a:ext uri="{28A0092B-C50C-407E-A947-70E740481C1C}">
                <a14:useLocalDpi xmlns:a14="http://schemas.microsoft.com/office/drawing/2010/main" val="0"/>
              </a:ext>
            </a:extLst>
          </a:blip>
          <a:srcRect l="2441" t="6885" r="3850" b="12141"/>
          <a:stretch>
            <a:fillRect/>
          </a:stretch>
        </p:blipFill>
        <p:spPr bwMode="auto">
          <a:xfrm>
            <a:off x="2987676" y="1914525"/>
            <a:ext cx="3681413" cy="449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5" name="Picture 3" descr="C:\work\Ocean Geology\Presentations\Singapore\harve_volc1.jpg"/>
          <p:cNvPicPr>
            <a:picLocks noChangeAspect="1" noChangeArrowheads="1"/>
          </p:cNvPicPr>
          <p:nvPr/>
        </p:nvPicPr>
        <p:blipFill>
          <a:blip r:embed="rId5">
            <a:extLst>
              <a:ext uri="{28A0092B-C50C-407E-A947-70E740481C1C}">
                <a14:useLocalDpi xmlns:a14="http://schemas.microsoft.com/office/drawing/2010/main" val="0"/>
              </a:ext>
            </a:extLst>
          </a:blip>
          <a:srcRect l="4190" t="8353" r="4320" b="17131"/>
          <a:stretch>
            <a:fillRect/>
          </a:stretch>
        </p:blipFill>
        <p:spPr bwMode="auto">
          <a:xfrm>
            <a:off x="7718426" y="266700"/>
            <a:ext cx="2767013" cy="318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6" name="Picture 5" descr="Pumice raft from space"/>
          <p:cNvPicPr>
            <a:picLocks noChangeAspect="1" noChangeArrowheads="1"/>
          </p:cNvPicPr>
          <p:nvPr/>
        </p:nvPicPr>
        <p:blipFill>
          <a:blip r:embed="rId6">
            <a:extLst>
              <a:ext uri="{28A0092B-C50C-407E-A947-70E740481C1C}">
                <a14:useLocalDpi xmlns:a14="http://schemas.microsoft.com/office/drawing/2010/main" val="0"/>
              </a:ext>
            </a:extLst>
          </a:blip>
          <a:srcRect l="16431" t="22156" r="29224" b="33539"/>
          <a:stretch>
            <a:fillRect/>
          </a:stretch>
        </p:blipFill>
        <p:spPr bwMode="auto">
          <a:xfrm>
            <a:off x="6669089" y="4621213"/>
            <a:ext cx="1576387" cy="1541462"/>
          </a:xfrm>
          <a:prstGeom prst="rect">
            <a:avLst/>
          </a:prstGeom>
          <a:noFill/>
          <a:ln w="1587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sp>
        <p:nvSpPr>
          <p:cNvPr id="30727" name="TextBox 4"/>
          <p:cNvSpPr txBox="1">
            <a:spLocks noChangeArrowheads="1"/>
          </p:cNvSpPr>
          <p:nvPr/>
        </p:nvSpPr>
        <p:spPr bwMode="auto">
          <a:xfrm>
            <a:off x="3124200" y="1006476"/>
            <a:ext cx="414813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285750" indent="-285750" eaLnBrk="1" hangingPunct="1">
              <a:buFont typeface="Arial" pitchFamily="34" charset="0"/>
              <a:buChar char="•"/>
              <a:defRPr/>
            </a:pPr>
            <a:r>
              <a:rPr lang="en-NZ" sz="2400" dirty="0"/>
              <a:t>Havre Volcano</a:t>
            </a:r>
          </a:p>
          <a:p>
            <a:pPr eaLnBrk="1" hangingPunct="1">
              <a:defRPr/>
            </a:pPr>
            <a:endParaRPr lang="en-NZ" sz="1200" dirty="0"/>
          </a:p>
          <a:p>
            <a:pPr eaLnBrk="1" hangingPunct="1">
              <a:defRPr/>
            </a:pPr>
            <a:r>
              <a:rPr lang="en-NZ" sz="1200" dirty="0"/>
              <a:t>http://earthobservatory.nasa.gov/IOTD/view.php?id=78849</a:t>
            </a:r>
            <a:endParaRPr lang="en-NZ" dirty="0"/>
          </a:p>
        </p:txBody>
      </p:sp>
    </p:spTree>
    <p:extLst>
      <p:ext uri="{BB962C8B-B14F-4D97-AF65-F5344CB8AC3E}">
        <p14:creationId xmlns:p14="http://schemas.microsoft.com/office/powerpoint/2010/main" val="9822907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15888"/>
            <a:ext cx="8229600" cy="1143000"/>
          </a:xfrm>
        </p:spPr>
        <p:txBody>
          <a:bodyPr/>
          <a:lstStyle/>
          <a:p>
            <a:pPr>
              <a:defRPr/>
            </a:pPr>
            <a:r>
              <a:rPr lang="en-NZ" b="0" dirty="0">
                <a:solidFill>
                  <a:schemeClr val="accent2"/>
                </a:solidFill>
                <a:effectLst>
                  <a:outerShdw blurRad="38100" dist="38100" dir="2700000" algn="tl">
                    <a:srgbClr val="000000">
                      <a:alpha val="43137"/>
                    </a:srgbClr>
                  </a:outerShdw>
                </a:effectLst>
              </a:rPr>
              <a:t>Surveys</a:t>
            </a:r>
          </a:p>
        </p:txBody>
      </p:sp>
      <p:sp>
        <p:nvSpPr>
          <p:cNvPr id="59395" name="Content Placeholder 2"/>
          <p:cNvSpPr>
            <a:spLocks noGrp="1"/>
          </p:cNvSpPr>
          <p:nvPr>
            <p:ph idx="1"/>
          </p:nvPr>
        </p:nvSpPr>
        <p:spPr>
          <a:xfrm>
            <a:off x="2987675" y="1076325"/>
            <a:ext cx="7354888" cy="4349750"/>
          </a:xfrm>
        </p:spPr>
        <p:txBody>
          <a:bodyPr/>
          <a:lstStyle/>
          <a:p>
            <a:pPr>
              <a:tabLst>
                <a:tab pos="355600" algn="l"/>
                <a:tab pos="719138" algn="l"/>
              </a:tabLst>
              <a:defRPr/>
            </a:pPr>
            <a:r>
              <a:rPr lang="en-NZ" dirty="0"/>
              <a:t>	</a:t>
            </a:r>
            <a:r>
              <a:rPr lang="en-NZ" sz="2400" dirty="0"/>
              <a:t>Rumble III Volcano</a:t>
            </a:r>
          </a:p>
          <a:p>
            <a:pPr marL="0" indent="0">
              <a:buNone/>
              <a:defRPr/>
            </a:pPr>
            <a:r>
              <a:rPr lang="en-NZ" dirty="0"/>
              <a:t>	</a:t>
            </a:r>
          </a:p>
        </p:txBody>
      </p:sp>
      <p:pic>
        <p:nvPicPr>
          <p:cNvPr id="36868" name="Picture 21" descr="C:\work\Ocean Geology\Presentations\Singapore\Rumble3.jpg"/>
          <p:cNvPicPr>
            <a:picLocks noChangeAspect="1" noChangeArrowheads="1"/>
          </p:cNvPicPr>
          <p:nvPr/>
        </p:nvPicPr>
        <p:blipFill>
          <a:blip r:embed="rId3">
            <a:extLst>
              <a:ext uri="{28A0092B-C50C-407E-A947-70E740481C1C}">
                <a14:useLocalDpi xmlns:a14="http://schemas.microsoft.com/office/drawing/2010/main" val="0"/>
              </a:ext>
            </a:extLst>
          </a:blip>
          <a:srcRect l="4671" t="8688" r="4030" b="17001"/>
          <a:stretch>
            <a:fillRect/>
          </a:stretch>
        </p:blipFill>
        <p:spPr bwMode="auto">
          <a:xfrm>
            <a:off x="3216275" y="2205038"/>
            <a:ext cx="3487738" cy="401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9" name="Picture 22" descr="T:\tan0205\chart\rumbles\rumble_dtm.t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10400" y="868363"/>
            <a:ext cx="3240088" cy="485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165425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15888"/>
            <a:ext cx="8229600" cy="1143000"/>
          </a:xfrm>
        </p:spPr>
        <p:txBody>
          <a:bodyPr/>
          <a:lstStyle/>
          <a:p>
            <a:pPr>
              <a:defRPr/>
            </a:pPr>
            <a:r>
              <a:rPr lang="en-NZ" b="0" dirty="0">
                <a:solidFill>
                  <a:schemeClr val="accent2"/>
                </a:solidFill>
                <a:effectLst>
                  <a:outerShdw blurRad="38100" dist="38100" dir="2700000" algn="tl">
                    <a:srgbClr val="000000">
                      <a:alpha val="43137"/>
                    </a:srgbClr>
                  </a:outerShdw>
                </a:effectLst>
              </a:rPr>
              <a:t>Surveys</a:t>
            </a:r>
          </a:p>
        </p:txBody>
      </p:sp>
      <p:sp>
        <p:nvSpPr>
          <p:cNvPr id="37891" name="Content Placeholder 2"/>
          <p:cNvSpPr>
            <a:spLocks noGrp="1"/>
          </p:cNvSpPr>
          <p:nvPr>
            <p:ph idx="1"/>
          </p:nvPr>
        </p:nvSpPr>
        <p:spPr>
          <a:xfrm>
            <a:off x="2967039" y="1050925"/>
            <a:ext cx="7356475" cy="4349750"/>
          </a:xfrm>
        </p:spPr>
        <p:txBody>
          <a:bodyPr/>
          <a:lstStyle/>
          <a:p>
            <a:pPr marL="0" indent="0">
              <a:buNone/>
              <a:tabLst>
                <a:tab pos="355600" algn="l"/>
              </a:tabLst>
            </a:pPr>
            <a:r>
              <a:rPr lang="en-NZ" altLang="en-US" sz="2400"/>
              <a:t>		2005				2010</a:t>
            </a:r>
          </a:p>
          <a:p>
            <a:pPr marL="0" indent="0">
              <a:buNone/>
              <a:tabLst>
                <a:tab pos="355600" algn="l"/>
              </a:tabLst>
            </a:pPr>
            <a:endParaRPr lang="en-NZ" altLang="en-US"/>
          </a:p>
        </p:txBody>
      </p:sp>
      <p:pic>
        <p:nvPicPr>
          <p:cNvPr id="37892" name="Picture 20"/>
          <p:cNvPicPr>
            <a:picLocks noChangeAspect="1" noChangeArrowheads="1"/>
          </p:cNvPicPr>
          <p:nvPr/>
        </p:nvPicPr>
        <p:blipFill>
          <a:blip r:embed="rId3">
            <a:extLst>
              <a:ext uri="{28A0092B-C50C-407E-A947-70E740481C1C}">
                <a14:useLocalDpi xmlns:a14="http://schemas.microsoft.com/office/drawing/2010/main" val="0"/>
              </a:ext>
            </a:extLst>
          </a:blip>
          <a:srcRect t="50000"/>
          <a:stretch>
            <a:fillRect/>
          </a:stretch>
        </p:blipFill>
        <p:spPr bwMode="auto">
          <a:xfrm>
            <a:off x="3489326" y="1463676"/>
            <a:ext cx="6353175"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3" name="Picture 3" descr="D:\Work\cruises\TAN1007\POS-PC\tan1007\Fledermaus\difference_tan0205_1007_2.t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89325" y="3475039"/>
            <a:ext cx="4319588" cy="229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Connector 7"/>
          <p:cNvCxnSpPr/>
          <p:nvPr/>
        </p:nvCxnSpPr>
        <p:spPr>
          <a:xfrm flipH="1">
            <a:off x="4381501" y="4435475"/>
            <a:ext cx="2378075" cy="228600"/>
          </a:xfrm>
          <a:prstGeom prst="line">
            <a:avLst/>
          </a:prstGeom>
          <a:ln w="190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pic>
        <p:nvPicPr>
          <p:cNvPr id="37895" name="Picture 9" descr="D:\Work\cruises\TAN1007\POS-PC\tan1007\Fledermaus\profile_4.t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89325" y="5953126"/>
            <a:ext cx="4319588"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6" name="TextBox 16"/>
          <p:cNvSpPr txBox="1">
            <a:spLocks noChangeArrowheads="1"/>
          </p:cNvSpPr>
          <p:nvPr/>
        </p:nvSpPr>
        <p:spPr bwMode="auto">
          <a:xfrm>
            <a:off x="8062913" y="6092826"/>
            <a:ext cx="3984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NZ" altLang="en-US" sz="1200"/>
              <a:t>0m</a:t>
            </a:r>
          </a:p>
        </p:txBody>
      </p:sp>
      <p:sp>
        <p:nvSpPr>
          <p:cNvPr id="37897" name="TextBox 41"/>
          <p:cNvSpPr txBox="1">
            <a:spLocks noChangeArrowheads="1"/>
          </p:cNvSpPr>
          <p:nvPr/>
        </p:nvSpPr>
        <p:spPr bwMode="auto">
          <a:xfrm>
            <a:off x="7923214" y="6384926"/>
            <a:ext cx="6191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NZ" altLang="en-US" sz="1200"/>
              <a:t>-100m</a:t>
            </a:r>
          </a:p>
        </p:txBody>
      </p:sp>
      <p:cxnSp>
        <p:nvCxnSpPr>
          <p:cNvPr id="12" name="Straight Connector 11"/>
          <p:cNvCxnSpPr/>
          <p:nvPr/>
        </p:nvCxnSpPr>
        <p:spPr>
          <a:xfrm>
            <a:off x="6283326" y="6486525"/>
            <a:ext cx="169227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6281739" y="6208713"/>
            <a:ext cx="1728787" cy="0"/>
          </a:xfrm>
          <a:prstGeom prst="line">
            <a:avLst/>
          </a:prstGeom>
          <a:ln w="12700" cmpd="sng">
            <a:solidFill>
              <a:schemeClr val="tx1"/>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6316664" y="6035675"/>
            <a:ext cx="169227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7901" name="TextBox 16"/>
          <p:cNvSpPr txBox="1">
            <a:spLocks noChangeArrowheads="1"/>
          </p:cNvSpPr>
          <p:nvPr/>
        </p:nvSpPr>
        <p:spPr bwMode="auto">
          <a:xfrm>
            <a:off x="7945439" y="5895976"/>
            <a:ext cx="573087"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NZ" altLang="en-US" sz="1200"/>
              <a:t>+60m</a:t>
            </a:r>
          </a:p>
        </p:txBody>
      </p:sp>
      <p:cxnSp>
        <p:nvCxnSpPr>
          <p:cNvPr id="16" name="Straight Connector 15"/>
          <p:cNvCxnSpPr/>
          <p:nvPr/>
        </p:nvCxnSpPr>
        <p:spPr>
          <a:xfrm flipH="1" flipV="1">
            <a:off x="3362326" y="6207125"/>
            <a:ext cx="4456113"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976468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15888"/>
            <a:ext cx="8229600" cy="1143000"/>
          </a:xfrm>
        </p:spPr>
        <p:txBody>
          <a:bodyPr/>
          <a:lstStyle/>
          <a:p>
            <a:pPr>
              <a:defRPr/>
            </a:pPr>
            <a:r>
              <a:rPr lang="en-NZ" b="0" dirty="0">
                <a:solidFill>
                  <a:schemeClr val="accent2"/>
                </a:solidFill>
                <a:effectLst>
                  <a:outerShdw blurRad="38100" dist="38100" dir="2700000" algn="tl">
                    <a:srgbClr val="000000">
                      <a:alpha val="43137"/>
                    </a:srgbClr>
                  </a:outerShdw>
                </a:effectLst>
              </a:rPr>
              <a:t>Surveys</a:t>
            </a:r>
          </a:p>
        </p:txBody>
      </p:sp>
      <p:sp>
        <p:nvSpPr>
          <p:cNvPr id="40963" name="Content Placeholder 4"/>
          <p:cNvSpPr txBox="1">
            <a:spLocks/>
          </p:cNvSpPr>
          <p:nvPr/>
        </p:nvSpPr>
        <p:spPr bwMode="auto">
          <a:xfrm>
            <a:off x="3071813" y="1109663"/>
            <a:ext cx="7059612" cy="407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buFont typeface="Arial" panose="020B0604020202020204" pitchFamily="34" charset="0"/>
              <a:buChar char="•"/>
            </a:pPr>
            <a:r>
              <a:rPr lang="en-US" altLang="en-US" sz="2400"/>
              <a:t>Bay of Islands </a:t>
            </a:r>
            <a:r>
              <a:rPr lang="en-US" altLang="en-US" sz="2800"/>
              <a:t>	</a:t>
            </a:r>
          </a:p>
        </p:txBody>
      </p:sp>
      <p:pic>
        <p:nvPicPr>
          <p:cNvPr id="40964" name="Picture 17" descr="P71269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40076" y="1692275"/>
            <a:ext cx="1800225" cy="239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5" name="Picture 20" descr="emptying the sled_2"/>
          <p:cNvPicPr>
            <a:picLocks noChangeAspect="1" noChangeArrowheads="1"/>
          </p:cNvPicPr>
          <p:nvPr/>
        </p:nvPicPr>
        <p:blipFill>
          <a:blip r:embed="rId4">
            <a:extLst>
              <a:ext uri="{28A0092B-C50C-407E-A947-70E740481C1C}">
                <a14:useLocalDpi xmlns:a14="http://schemas.microsoft.com/office/drawing/2010/main" val="0"/>
              </a:ext>
            </a:extLst>
          </a:blip>
          <a:srcRect l="16136" r="29161"/>
          <a:stretch>
            <a:fillRect/>
          </a:stretch>
        </p:blipFill>
        <p:spPr bwMode="auto">
          <a:xfrm>
            <a:off x="3197226" y="4198938"/>
            <a:ext cx="1743075" cy="239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0966" name="Group 2"/>
          <p:cNvGrpSpPr>
            <a:grpSpLocks/>
          </p:cNvGrpSpPr>
          <p:nvPr/>
        </p:nvGrpSpPr>
        <p:grpSpPr bwMode="auto">
          <a:xfrm>
            <a:off x="5884864" y="1109663"/>
            <a:ext cx="4060825" cy="4151312"/>
            <a:chOff x="4366482" y="1746078"/>
            <a:chExt cx="4060038" cy="4151063"/>
          </a:xfrm>
        </p:grpSpPr>
        <p:pic>
          <p:nvPicPr>
            <p:cNvPr id="40968" name="Picture 8" descr="TAN0906_067_08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46520" y="1746092"/>
              <a:ext cx="1980000" cy="1317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9" name="Picture 9" descr="TAN0906_100_20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66482" y="1746078"/>
              <a:ext cx="1980000" cy="1317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70" name="Picture 26" descr="ONG_tan0906_021_0297_a"/>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46520" y="4572154"/>
              <a:ext cx="1980000" cy="132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71" name="Picture 32" descr="GOC_tan0906_159_2450_b"/>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66482" y="4572000"/>
              <a:ext cx="1980000" cy="1325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72" name="Picture 41" descr="RSC_tan0906_154_2302_b"/>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446520" y="3147233"/>
              <a:ext cx="1980000" cy="1324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73" name="Picture 42" descr="RCK_tan0906_140_2062_b"/>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366482" y="3147219"/>
              <a:ext cx="1980000" cy="1324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0967" name="Rectangle 3"/>
          <p:cNvSpPr>
            <a:spLocks noChangeArrowheads="1"/>
          </p:cNvSpPr>
          <p:nvPr/>
        </p:nvSpPr>
        <p:spPr bwMode="auto">
          <a:xfrm>
            <a:off x="5959475" y="5532438"/>
            <a:ext cx="22621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NZ" altLang="en-US">
                <a:hlinkClick r:id="rId11"/>
              </a:rPr>
              <a:t>www.os2020.org.nz</a:t>
            </a:r>
            <a:endParaRPr lang="en-NZ" altLang="en-US"/>
          </a:p>
        </p:txBody>
      </p:sp>
    </p:spTree>
    <p:extLst>
      <p:ext uri="{BB962C8B-B14F-4D97-AF65-F5344CB8AC3E}">
        <p14:creationId xmlns:p14="http://schemas.microsoft.com/office/powerpoint/2010/main" val="30526993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t>The first LINZ MBES standard</a:t>
            </a:r>
          </a:p>
        </p:txBody>
      </p:sp>
      <p:sp>
        <p:nvSpPr>
          <p:cNvPr id="3" name="Content Placeholder 2"/>
          <p:cNvSpPr>
            <a:spLocks noGrp="1"/>
          </p:cNvSpPr>
          <p:nvPr>
            <p:ph idx="1"/>
          </p:nvPr>
        </p:nvSpPr>
        <p:spPr/>
        <p:txBody>
          <a:bodyPr/>
          <a:lstStyle/>
          <a:p>
            <a:r>
              <a:rPr lang="en-NZ" dirty="0"/>
              <a:t>In 1998 LINZ published ‘HYSPEC’ the standards and specifications for conducting hydrographic surveys for LINZ, which was based on IHO publication S-44 </a:t>
            </a:r>
            <a:r>
              <a:rPr lang="en-NZ" i="1" dirty="0"/>
              <a:t>IHO Standards for Hydrographic Surveys</a:t>
            </a:r>
            <a:r>
              <a:rPr lang="en-NZ" dirty="0"/>
              <a:t>, Ed.3, and referenced a number of other industry publications of the time.</a:t>
            </a:r>
          </a:p>
          <a:p>
            <a:r>
              <a:rPr lang="en-NZ" dirty="0"/>
              <a:t>In 1999 LINZ collaborated with the Ocean Mapping Group to produce a multi-beam echo sounder (MBES) specification which LINZ merged with HYSPEC. The result was an internationally recognised publication for the acquisition and delivery of MBES data, which is still referenced by many hydrographic offices today.</a:t>
            </a:r>
          </a:p>
        </p:txBody>
      </p:sp>
    </p:spTree>
    <p:extLst>
      <p:ext uri="{BB962C8B-B14F-4D97-AF65-F5344CB8AC3E}">
        <p14:creationId xmlns:p14="http://schemas.microsoft.com/office/powerpoint/2010/main" val="29669187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15888"/>
            <a:ext cx="8229600" cy="1143000"/>
          </a:xfrm>
        </p:spPr>
        <p:txBody>
          <a:bodyPr/>
          <a:lstStyle/>
          <a:p>
            <a:pPr>
              <a:defRPr/>
            </a:pPr>
            <a:r>
              <a:rPr lang="en-NZ" b="0" dirty="0">
                <a:solidFill>
                  <a:schemeClr val="accent2"/>
                </a:solidFill>
                <a:effectLst>
                  <a:outerShdw blurRad="38100" dist="38100" dir="2700000" algn="tl">
                    <a:srgbClr val="000000">
                      <a:alpha val="43137"/>
                    </a:srgbClr>
                  </a:outerShdw>
                </a:effectLst>
              </a:rPr>
              <a:t>Surveys</a:t>
            </a:r>
          </a:p>
        </p:txBody>
      </p:sp>
      <p:pic>
        <p:nvPicPr>
          <p:cNvPr id="41987" name="Picture 2" descr="C:\work\Ocean Geology\Presentations\os2020_porta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7963" y="0"/>
            <a:ext cx="92821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8" name="Picture 3" descr="C:\work\Ocean Geology\Presentations\os2020_portal_detail.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2601" y="4389438"/>
            <a:ext cx="3559175" cy="235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285751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0" name="Content Placeholder 4"/>
          <p:cNvSpPr txBox="1">
            <a:spLocks/>
          </p:cNvSpPr>
          <p:nvPr/>
        </p:nvSpPr>
        <p:spPr bwMode="auto">
          <a:xfrm>
            <a:off x="3060700" y="1096963"/>
            <a:ext cx="7354888" cy="434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342900" indent="-342900">
              <a:spcBef>
                <a:spcPct val="20000"/>
              </a:spcBef>
              <a:buFont typeface="Arial" pitchFamily="34" charset="0"/>
              <a:buChar char="•"/>
              <a:defRPr/>
            </a:pPr>
            <a:r>
              <a:rPr lang="en-US" sz="2400" dirty="0"/>
              <a:t>Cook Strait</a:t>
            </a:r>
          </a:p>
          <a:p>
            <a:pPr>
              <a:spcBef>
                <a:spcPct val="20000"/>
              </a:spcBef>
              <a:tabLst>
                <a:tab pos="355600" algn="l"/>
              </a:tabLst>
              <a:defRPr/>
            </a:pPr>
            <a:r>
              <a:rPr lang="en-US" dirty="0"/>
              <a:t>	Hazard Identification	</a:t>
            </a:r>
          </a:p>
        </p:txBody>
      </p:sp>
      <p:pic>
        <p:nvPicPr>
          <p:cNvPr id="43011"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941639" y="2085976"/>
            <a:ext cx="5622925" cy="397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981200" y="115888"/>
            <a:ext cx="8229600" cy="1143000"/>
          </a:xfrm>
        </p:spPr>
        <p:txBody>
          <a:bodyPr/>
          <a:lstStyle/>
          <a:p>
            <a:pPr>
              <a:defRPr/>
            </a:pPr>
            <a:r>
              <a:rPr lang="en-NZ" b="0" dirty="0">
                <a:solidFill>
                  <a:schemeClr val="accent2"/>
                </a:solidFill>
                <a:effectLst>
                  <a:outerShdw blurRad="38100" dist="38100" dir="2700000" algn="tl">
                    <a:srgbClr val="000000">
                      <a:alpha val="43137"/>
                    </a:srgbClr>
                  </a:outerShdw>
                </a:effectLst>
              </a:rPr>
              <a:t>Surveys</a:t>
            </a:r>
          </a:p>
        </p:txBody>
      </p:sp>
      <p:pic>
        <p:nvPicPr>
          <p:cNvPr id="43013" name="Picture 5" descr="E:\NIWA\Projects\O2020_sth_Hikurangi\reporting\channel landslide.t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23225" y="3840163"/>
            <a:ext cx="2565400" cy="224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4" name="Picture 2" descr="D:\Work\cruises\TAN0215 Cook Strait Swath II\Report\TAN0215 report_Page_10.jpg"/>
          <p:cNvPicPr>
            <a:picLocks noChangeAspect="1" noChangeArrowheads="1"/>
          </p:cNvPicPr>
          <p:nvPr/>
        </p:nvPicPr>
        <p:blipFill>
          <a:blip r:embed="rId5" cstate="print">
            <a:extLst>
              <a:ext uri="{28A0092B-C50C-407E-A947-70E740481C1C}">
                <a14:useLocalDpi xmlns:a14="http://schemas.microsoft.com/office/drawing/2010/main" val="0"/>
              </a:ext>
            </a:extLst>
          </a:blip>
          <a:srcRect l="8353" t="6473" r="25041" b="13135"/>
          <a:stretch>
            <a:fillRect/>
          </a:stretch>
        </p:blipFill>
        <p:spPr bwMode="auto">
          <a:xfrm>
            <a:off x="8153401" y="1241425"/>
            <a:ext cx="2435225" cy="2078038"/>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sp>
        <p:nvSpPr>
          <p:cNvPr id="43015" name="TextBox 2"/>
          <p:cNvSpPr txBox="1">
            <a:spLocks noChangeArrowheads="1"/>
          </p:cNvSpPr>
          <p:nvPr/>
        </p:nvSpPr>
        <p:spPr bwMode="auto">
          <a:xfrm>
            <a:off x="8796338" y="774700"/>
            <a:ext cx="914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NZ" altLang="en-US"/>
              <a:t>Faults</a:t>
            </a:r>
          </a:p>
        </p:txBody>
      </p:sp>
      <p:sp>
        <p:nvSpPr>
          <p:cNvPr id="43016" name="TextBox 7"/>
          <p:cNvSpPr txBox="1">
            <a:spLocks noChangeArrowheads="1"/>
          </p:cNvSpPr>
          <p:nvPr/>
        </p:nvSpPr>
        <p:spPr bwMode="auto">
          <a:xfrm>
            <a:off x="8707438" y="3382964"/>
            <a:ext cx="1327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NZ" altLang="en-US"/>
              <a:t>Landslides</a:t>
            </a:r>
          </a:p>
        </p:txBody>
      </p:sp>
    </p:spTree>
    <p:extLst>
      <p:ext uri="{BB962C8B-B14F-4D97-AF65-F5344CB8AC3E}">
        <p14:creationId xmlns:p14="http://schemas.microsoft.com/office/powerpoint/2010/main" val="124034568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15888"/>
            <a:ext cx="8229600" cy="1143000"/>
          </a:xfrm>
        </p:spPr>
        <p:txBody>
          <a:bodyPr/>
          <a:lstStyle/>
          <a:p>
            <a:pPr>
              <a:defRPr/>
            </a:pPr>
            <a:r>
              <a:rPr lang="en-NZ" b="0" dirty="0">
                <a:solidFill>
                  <a:schemeClr val="accent2"/>
                </a:solidFill>
                <a:effectLst>
                  <a:outerShdw blurRad="38100" dist="38100" dir="2700000" algn="tl">
                    <a:srgbClr val="000000">
                      <a:alpha val="43137"/>
                    </a:srgbClr>
                  </a:outerShdw>
                </a:effectLst>
              </a:rPr>
              <a:t>Surveys</a:t>
            </a:r>
          </a:p>
        </p:txBody>
      </p:sp>
      <p:sp>
        <p:nvSpPr>
          <p:cNvPr id="66564" name="Content Placeholder 4"/>
          <p:cNvSpPr txBox="1">
            <a:spLocks/>
          </p:cNvSpPr>
          <p:nvPr/>
        </p:nvSpPr>
        <p:spPr bwMode="auto">
          <a:xfrm>
            <a:off x="3060700" y="1096963"/>
            <a:ext cx="7354888" cy="434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342900" indent="-342900">
              <a:spcBef>
                <a:spcPct val="20000"/>
              </a:spcBef>
              <a:buFont typeface="Arial" pitchFamily="34" charset="0"/>
              <a:buChar char="•"/>
              <a:defRPr/>
            </a:pPr>
            <a:r>
              <a:rPr lang="en-US" sz="2400" dirty="0"/>
              <a:t>West Coast Canyons</a:t>
            </a:r>
          </a:p>
          <a:p>
            <a:pPr>
              <a:spcBef>
                <a:spcPct val="20000"/>
              </a:spcBef>
              <a:defRPr/>
            </a:pPr>
            <a:r>
              <a:rPr lang="en-US" dirty="0"/>
              <a:t>	</a:t>
            </a:r>
          </a:p>
        </p:txBody>
      </p:sp>
      <p:pic>
        <p:nvPicPr>
          <p:cNvPr id="44036" name="Picture 6" descr="C:\work\Ocean Geology\Presentations\Singapore\WCC_all -Apr09.jpg"/>
          <p:cNvPicPr>
            <a:picLocks noChangeAspect="1" noChangeArrowheads="1"/>
          </p:cNvPicPr>
          <p:nvPr/>
        </p:nvPicPr>
        <p:blipFill>
          <a:blip r:embed="rId3">
            <a:extLst>
              <a:ext uri="{28A0092B-C50C-407E-A947-70E740481C1C}">
                <a14:useLocalDpi xmlns:a14="http://schemas.microsoft.com/office/drawing/2010/main" val="0"/>
              </a:ext>
            </a:extLst>
          </a:blip>
          <a:srcRect l="2663" t="2243" r="2542" b="2505"/>
          <a:stretch>
            <a:fillRect/>
          </a:stretch>
        </p:blipFill>
        <p:spPr bwMode="auto">
          <a:xfrm>
            <a:off x="3040063" y="2968626"/>
            <a:ext cx="5205412" cy="369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Straight Arrow Connector 8"/>
          <p:cNvCxnSpPr/>
          <p:nvPr/>
        </p:nvCxnSpPr>
        <p:spPr>
          <a:xfrm flipH="1">
            <a:off x="5546725" y="2286001"/>
            <a:ext cx="960438" cy="1279525"/>
          </a:xfrm>
          <a:prstGeom prst="straightConnector1">
            <a:avLst/>
          </a:prstGeom>
          <a:ln w="19050">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flipV="1">
            <a:off x="7146925" y="4389439"/>
            <a:ext cx="1290638" cy="255587"/>
          </a:xfrm>
          <a:prstGeom prst="straightConnector1">
            <a:avLst/>
          </a:prstGeom>
          <a:ln w="19050">
            <a:solidFill>
              <a:schemeClr val="tx2"/>
            </a:solidFill>
            <a:tailEnd type="arrow"/>
          </a:ln>
        </p:spPr>
        <p:style>
          <a:lnRef idx="1">
            <a:schemeClr val="accent1"/>
          </a:lnRef>
          <a:fillRef idx="0">
            <a:schemeClr val="accent1"/>
          </a:fillRef>
          <a:effectRef idx="0">
            <a:schemeClr val="accent1"/>
          </a:effectRef>
          <a:fontRef idx="minor">
            <a:schemeClr val="tx1"/>
          </a:fontRef>
        </p:style>
      </p:cxnSp>
      <p:pic>
        <p:nvPicPr>
          <p:cNvPr id="44039" name="Picture 4" descr="T:\tan0513\charts\tif3_dtm.tif"/>
          <p:cNvPicPr>
            <a:picLocks noChangeAspect="1" noChangeArrowheads="1"/>
          </p:cNvPicPr>
          <p:nvPr/>
        </p:nvPicPr>
        <p:blipFill>
          <a:blip r:embed="rId4">
            <a:extLst>
              <a:ext uri="{28A0092B-C50C-407E-A947-70E740481C1C}">
                <a14:useLocalDpi xmlns:a14="http://schemas.microsoft.com/office/drawing/2010/main" val="0"/>
              </a:ext>
            </a:extLst>
          </a:blip>
          <a:srcRect t="7410"/>
          <a:stretch>
            <a:fillRect/>
          </a:stretch>
        </p:blipFill>
        <p:spPr bwMode="auto">
          <a:xfrm>
            <a:off x="6383339" y="1006476"/>
            <a:ext cx="1862137" cy="184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0" name="Picture 3" descr="T:\tan0513\charts\tif2_dtm.t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91525" y="1741488"/>
            <a:ext cx="1860550" cy="1744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1" name="Picture 2" descr="T:\tan0513\charts\tif1_dtm.tif"/>
          <p:cNvPicPr>
            <a:picLocks noChangeAspect="1" noChangeArrowheads="1"/>
          </p:cNvPicPr>
          <p:nvPr/>
        </p:nvPicPr>
        <p:blipFill>
          <a:blip r:embed="rId6">
            <a:extLst>
              <a:ext uri="{28A0092B-C50C-407E-A947-70E740481C1C}">
                <a14:useLocalDpi xmlns:a14="http://schemas.microsoft.com/office/drawing/2010/main" val="0"/>
              </a:ext>
            </a:extLst>
          </a:blip>
          <a:srcRect t="5826"/>
          <a:stretch>
            <a:fillRect/>
          </a:stretch>
        </p:blipFill>
        <p:spPr bwMode="auto">
          <a:xfrm>
            <a:off x="8401050" y="3824289"/>
            <a:ext cx="1862138" cy="2122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Arrow Connector 7"/>
          <p:cNvCxnSpPr/>
          <p:nvPr/>
        </p:nvCxnSpPr>
        <p:spPr>
          <a:xfrm flipH="1">
            <a:off x="7313613" y="3063876"/>
            <a:ext cx="1250950" cy="422275"/>
          </a:xfrm>
          <a:prstGeom prst="straightConnector1">
            <a:avLst/>
          </a:prstGeom>
          <a:ln w="19050">
            <a:solidFill>
              <a:schemeClr val="tx2"/>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03389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1"/>
          <p:cNvSpPr>
            <a:spLocks noGrp="1"/>
          </p:cNvSpPr>
          <p:nvPr>
            <p:ph type="title"/>
          </p:nvPr>
        </p:nvSpPr>
        <p:spPr>
          <a:xfrm>
            <a:off x="838800" y="22226"/>
            <a:ext cx="8229600" cy="1143000"/>
          </a:xfrm>
        </p:spPr>
        <p:txBody>
          <a:bodyPr>
            <a:normAutofit/>
          </a:bodyPr>
          <a:lstStyle/>
          <a:p>
            <a:pPr>
              <a:defRPr/>
            </a:pPr>
            <a:r>
              <a:rPr lang="en-NZ" dirty="0"/>
              <a:t>NIWA </a:t>
            </a:r>
            <a:r>
              <a:rPr lang="en-NZ" dirty="0" err="1"/>
              <a:t>multibeams</a:t>
            </a:r>
            <a:endParaRPr lang="en-NZ" dirty="0"/>
          </a:p>
        </p:txBody>
      </p:sp>
      <p:sp>
        <p:nvSpPr>
          <p:cNvPr id="8195" name="Content Placeholder 2"/>
          <p:cNvSpPr>
            <a:spLocks noGrp="1"/>
          </p:cNvSpPr>
          <p:nvPr>
            <p:ph idx="1"/>
          </p:nvPr>
        </p:nvSpPr>
        <p:spPr>
          <a:xfrm>
            <a:off x="2530696" y="1071362"/>
            <a:ext cx="2273832" cy="1743593"/>
          </a:xfrm>
        </p:spPr>
        <p:txBody>
          <a:bodyPr>
            <a:normAutofit fontScale="92500" lnSpcReduction="10000"/>
          </a:bodyPr>
          <a:lstStyle/>
          <a:p>
            <a:r>
              <a:rPr lang="en-NZ" altLang="en-US" dirty="0" err="1"/>
              <a:t>Ikatere</a:t>
            </a:r>
            <a:endParaRPr lang="en-NZ" altLang="en-US" dirty="0"/>
          </a:p>
          <a:p>
            <a:pPr lvl="1"/>
            <a:r>
              <a:rPr lang="en-NZ" altLang="en-US" dirty="0"/>
              <a:t>EM3002D</a:t>
            </a:r>
          </a:p>
          <a:p>
            <a:pPr lvl="1"/>
            <a:r>
              <a:rPr lang="en-NZ" altLang="en-US" dirty="0"/>
              <a:t>EM2040</a:t>
            </a:r>
          </a:p>
          <a:p>
            <a:pPr lvl="1"/>
            <a:r>
              <a:rPr lang="en-NZ" altLang="en-US" dirty="0" err="1"/>
              <a:t>GeoSwath</a:t>
            </a:r>
            <a:r>
              <a:rPr lang="en-NZ" altLang="en-US" dirty="0"/>
              <a:t> Plus</a:t>
            </a:r>
          </a:p>
        </p:txBody>
      </p:sp>
      <p:pic>
        <p:nvPicPr>
          <p:cNvPr id="8196" name="Picture 5" descr="E:\Work\Photos\Equiment\EM300 gondola\DSC00048.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29983" y="4661872"/>
            <a:ext cx="2400300" cy="1798638"/>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pic>
      <p:pic>
        <p:nvPicPr>
          <p:cNvPr id="8197" name="Picture 6" descr="E:\Work\Photos\Equiment\EM300 gondola\DSC00041.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920458" y="2696548"/>
            <a:ext cx="2400300" cy="1800225"/>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pic>
      <p:pic>
        <p:nvPicPr>
          <p:cNvPr id="8198" name="Picture 1"/>
          <p:cNvPicPr>
            <a:picLocks noChangeAspect="1"/>
          </p:cNvPicPr>
          <p:nvPr/>
        </p:nvPicPr>
        <p:blipFill>
          <a:blip r:embed="rId5">
            <a:extLst>
              <a:ext uri="{28A0092B-C50C-407E-A947-70E740481C1C}">
                <a14:useLocalDpi xmlns:a14="http://schemas.microsoft.com/office/drawing/2010/main" val="0"/>
              </a:ext>
            </a:extLst>
          </a:blip>
          <a:srcRect t="1591"/>
          <a:stretch>
            <a:fillRect/>
          </a:stretch>
        </p:blipFill>
        <p:spPr bwMode="auto">
          <a:xfrm>
            <a:off x="7901783" y="913785"/>
            <a:ext cx="3795712" cy="513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Arrow Connector 4"/>
          <p:cNvCxnSpPr/>
          <p:nvPr/>
        </p:nvCxnSpPr>
        <p:spPr>
          <a:xfrm flipH="1" flipV="1">
            <a:off x="10330868" y="5561191"/>
            <a:ext cx="868363" cy="214313"/>
          </a:xfrm>
          <a:prstGeom prst="straightConnector1">
            <a:avLst/>
          </a:prstGeom>
          <a:ln w="38100">
            <a:solidFill>
              <a:srgbClr val="FFFF00"/>
            </a:solidFill>
            <a:tailEnd type="stealth" w="lg" len="lg"/>
          </a:ln>
        </p:spPr>
        <p:style>
          <a:lnRef idx="1">
            <a:schemeClr val="accent1"/>
          </a:lnRef>
          <a:fillRef idx="0">
            <a:schemeClr val="accent1"/>
          </a:fillRef>
          <a:effectRef idx="0">
            <a:schemeClr val="accent1"/>
          </a:effectRef>
          <a:fontRef idx="minor">
            <a:schemeClr val="tx1"/>
          </a:fontRef>
        </p:style>
      </p:cxnSp>
      <p:pic>
        <p:nvPicPr>
          <p:cNvPr id="8" name="Picture 5"/>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95708" y="2980054"/>
            <a:ext cx="2281620" cy="1516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Content Placeholder 2"/>
          <p:cNvSpPr txBox="1">
            <a:spLocks/>
          </p:cNvSpPr>
          <p:nvPr/>
        </p:nvSpPr>
        <p:spPr>
          <a:xfrm>
            <a:off x="4814096" y="1071362"/>
            <a:ext cx="2273832" cy="174359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NZ" altLang="en-US" dirty="0" err="1"/>
              <a:t>Kaharoa</a:t>
            </a:r>
            <a:endParaRPr lang="en-NZ" altLang="en-US" dirty="0"/>
          </a:p>
          <a:p>
            <a:pPr lvl="1"/>
            <a:r>
              <a:rPr lang="en-NZ" altLang="en-US" dirty="0"/>
              <a:t>EM3002D</a:t>
            </a:r>
          </a:p>
        </p:txBody>
      </p:sp>
      <p:sp>
        <p:nvSpPr>
          <p:cNvPr id="12" name="Content Placeholder 2"/>
          <p:cNvSpPr txBox="1">
            <a:spLocks/>
          </p:cNvSpPr>
          <p:nvPr/>
        </p:nvSpPr>
        <p:spPr>
          <a:xfrm>
            <a:off x="295707" y="1071362"/>
            <a:ext cx="2273832" cy="174359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NZ" altLang="en-US" dirty="0"/>
              <a:t>Tangaroa</a:t>
            </a:r>
          </a:p>
          <a:p>
            <a:pPr lvl="1"/>
            <a:r>
              <a:rPr lang="en-NZ" altLang="en-US" dirty="0"/>
              <a:t>EM302</a:t>
            </a:r>
          </a:p>
          <a:p>
            <a:pPr lvl="1"/>
            <a:r>
              <a:rPr lang="en-NZ" altLang="en-US" dirty="0"/>
              <a:t>EM3002D</a:t>
            </a:r>
          </a:p>
          <a:p>
            <a:pPr lvl="1"/>
            <a:r>
              <a:rPr lang="en-NZ" altLang="en-US" dirty="0"/>
              <a:t>EM2040</a:t>
            </a:r>
          </a:p>
        </p:txBody>
      </p:sp>
      <p:pic>
        <p:nvPicPr>
          <p:cNvPr id="13" name="Picture 2" descr="C:\Documents and Settings\mitchell\Desktop\Ikatere - A_DSC_0010.jpg"/>
          <p:cNvPicPr>
            <a:picLocks noChangeAspect="1" noChangeArrowheads="1"/>
          </p:cNvPicPr>
          <p:nvPr/>
        </p:nvPicPr>
        <p:blipFill>
          <a:blip r:embed="rId7" cstate="print">
            <a:extLst>
              <a:ext uri="{28A0092B-C50C-407E-A947-70E740481C1C}">
                <a14:useLocalDpi xmlns:a14="http://schemas.microsoft.com/office/drawing/2010/main" val="0"/>
              </a:ext>
            </a:extLst>
          </a:blip>
          <a:srcRect l="15340" t="31631" r="23260" b="6905"/>
          <a:stretch>
            <a:fillRect/>
          </a:stretch>
        </p:blipFill>
        <p:spPr bwMode="auto">
          <a:xfrm>
            <a:off x="295707" y="4661871"/>
            <a:ext cx="2236437" cy="1389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 descr="C:\work\Ocean Geology\Presentations\Singapore\Ikatere_drydock_4.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642386" y="4496773"/>
            <a:ext cx="2181718" cy="223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6807242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800" y="115888"/>
            <a:ext cx="8229600" cy="1143000"/>
          </a:xfrm>
        </p:spPr>
        <p:txBody>
          <a:bodyPr>
            <a:normAutofit/>
          </a:bodyPr>
          <a:lstStyle/>
          <a:p>
            <a:pPr>
              <a:defRPr/>
            </a:pPr>
            <a:r>
              <a:rPr lang="en-NZ" dirty="0"/>
              <a:t>Antarctic Surveys</a:t>
            </a:r>
          </a:p>
        </p:txBody>
      </p:sp>
      <p:sp>
        <p:nvSpPr>
          <p:cNvPr id="59395" name="Content Placeholder 2"/>
          <p:cNvSpPr>
            <a:spLocks noGrp="1"/>
          </p:cNvSpPr>
          <p:nvPr>
            <p:ph idx="1"/>
          </p:nvPr>
        </p:nvSpPr>
        <p:spPr>
          <a:xfrm>
            <a:off x="1403388" y="1142999"/>
            <a:ext cx="7354888" cy="4349750"/>
          </a:xfrm>
        </p:spPr>
        <p:txBody>
          <a:bodyPr/>
          <a:lstStyle/>
          <a:p>
            <a:pPr lvl="1">
              <a:defRPr/>
            </a:pPr>
            <a:r>
              <a:rPr lang="en-NZ" sz="2000" dirty="0"/>
              <a:t>Ross Sea 2001, 2004, 2006, 2008</a:t>
            </a:r>
          </a:p>
          <a:p>
            <a:pPr lvl="1">
              <a:defRPr/>
            </a:pPr>
            <a:r>
              <a:rPr lang="en-NZ" sz="2000" dirty="0"/>
              <a:t>Used LINZ MBES standard (incl. backscatter)</a:t>
            </a:r>
          </a:p>
          <a:p>
            <a:pPr marL="0" indent="0">
              <a:buNone/>
              <a:defRPr/>
            </a:pPr>
            <a:endParaRPr lang="en-NZ" sz="2400" dirty="0"/>
          </a:p>
          <a:p>
            <a:pPr>
              <a:defRPr/>
            </a:pPr>
            <a:endParaRPr lang="en-NZ" sz="2400" dirty="0"/>
          </a:p>
          <a:p>
            <a:pPr>
              <a:defRPr/>
            </a:pPr>
            <a:endParaRPr lang="en-NZ" sz="2400" dirty="0"/>
          </a:p>
          <a:p>
            <a:pPr marL="0" indent="0">
              <a:buNone/>
              <a:defRPr/>
            </a:pPr>
            <a:endParaRPr lang="en-NZ" sz="2400" dirty="0"/>
          </a:p>
          <a:p>
            <a:pPr marL="0" indent="0">
              <a:buNone/>
              <a:tabLst>
                <a:tab pos="355600" algn="l"/>
              </a:tabLst>
              <a:defRPr/>
            </a:pPr>
            <a:r>
              <a:rPr lang="en-NZ" sz="1800" dirty="0"/>
              <a:t>	</a:t>
            </a:r>
          </a:p>
        </p:txBody>
      </p:sp>
      <p:pic>
        <p:nvPicPr>
          <p:cNvPr id="47108" name="Picture 13" descr="C:\Documents and Settings\Mitchell\My Documents\Ross Sea 2004\Reports\nz149007_resize.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34439" y="1092522"/>
            <a:ext cx="3729037"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09" name="Picture 5" descr="C:\Documents and Settings\Mitchell\My Documents\Ross Sea 2004\Reports\SurveyRossSe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85026" y="2038088"/>
            <a:ext cx="3246438" cy="459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8" descr="D:\Work\LINZ\Antarctic Photos\Ross Sea 2004\05 Feb\DSC00236.JPG"/>
          <p:cNvPicPr>
            <a:picLocks noChangeAspect="1" noChangeArrowheads="1"/>
          </p:cNvPicPr>
          <p:nvPr/>
        </p:nvPicPr>
        <p:blipFill>
          <a:blip r:embed="rId5" cstate="print">
            <a:extLst>
              <a:ext uri="{28A0092B-C50C-407E-A947-70E740481C1C}">
                <a14:useLocalDpi xmlns:a14="http://schemas.microsoft.com/office/drawing/2010/main" val="0"/>
              </a:ext>
            </a:extLst>
          </a:blip>
          <a:srcRect t="5672" b="5074"/>
          <a:stretch>
            <a:fillRect/>
          </a:stretch>
        </p:blipFill>
        <p:spPr bwMode="auto">
          <a:xfrm>
            <a:off x="172586" y="2038088"/>
            <a:ext cx="2720476" cy="1820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D:\Work\LINZ\Antarctic Photos\Ross Sea 2006\23 Feb\DSC03413.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2586" y="4469103"/>
            <a:ext cx="2730146" cy="2047293"/>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2644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15681" y="188566"/>
            <a:ext cx="5554663" cy="792162"/>
          </a:xfrm>
        </p:spPr>
        <p:txBody>
          <a:bodyPr/>
          <a:lstStyle/>
          <a:p>
            <a:r>
              <a:rPr lang="en-NZ" dirty="0"/>
              <a:t>LINZ HYSPEC v1.3</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5520" y="980728"/>
            <a:ext cx="4448150" cy="5448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56040" y="967161"/>
            <a:ext cx="3807052" cy="27177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56040" y="3725418"/>
            <a:ext cx="3807052" cy="27034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723085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03712" y="260649"/>
            <a:ext cx="5699546" cy="608931"/>
          </a:xfrm>
        </p:spPr>
        <p:txBody>
          <a:bodyPr>
            <a:normAutofit/>
          </a:bodyPr>
          <a:lstStyle/>
          <a:p>
            <a:pPr marL="0" indent="0">
              <a:buNone/>
            </a:pPr>
            <a:r>
              <a:rPr lang="en-NZ" dirty="0"/>
              <a:t>COLLECT ONCE - USE MANY TIMES</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19736" y="980728"/>
            <a:ext cx="4730686" cy="35238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03512" y="1484784"/>
            <a:ext cx="2824400" cy="22021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05741" y="1484785"/>
            <a:ext cx="2938975" cy="22021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5"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39817" y="4293097"/>
            <a:ext cx="3400425" cy="1590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1703512" y="3686968"/>
            <a:ext cx="2824400" cy="369332"/>
          </a:xfrm>
          <a:prstGeom prst="rect">
            <a:avLst/>
          </a:prstGeom>
          <a:noFill/>
        </p:spPr>
        <p:txBody>
          <a:bodyPr wrap="square" rtlCol="0">
            <a:spAutoFit/>
          </a:bodyPr>
          <a:lstStyle/>
          <a:p>
            <a:r>
              <a:rPr lang="en-NZ" dirty="0"/>
              <a:t>1. BATHYMETRY</a:t>
            </a:r>
          </a:p>
        </p:txBody>
      </p:sp>
      <p:sp>
        <p:nvSpPr>
          <p:cNvPr id="11" name="TextBox 10"/>
          <p:cNvSpPr txBox="1"/>
          <p:nvPr/>
        </p:nvSpPr>
        <p:spPr>
          <a:xfrm>
            <a:off x="8450422" y="3686969"/>
            <a:ext cx="2824400" cy="369332"/>
          </a:xfrm>
          <a:prstGeom prst="rect">
            <a:avLst/>
          </a:prstGeom>
          <a:noFill/>
        </p:spPr>
        <p:txBody>
          <a:bodyPr wrap="square" rtlCol="0">
            <a:spAutoFit/>
          </a:bodyPr>
          <a:lstStyle/>
          <a:p>
            <a:r>
              <a:rPr lang="en-NZ" dirty="0"/>
              <a:t>2. BACKSCATTER</a:t>
            </a:r>
          </a:p>
        </p:txBody>
      </p:sp>
      <p:sp>
        <p:nvSpPr>
          <p:cNvPr id="12" name="TextBox 11"/>
          <p:cNvSpPr txBox="1"/>
          <p:nvPr/>
        </p:nvSpPr>
        <p:spPr>
          <a:xfrm>
            <a:off x="4727828" y="5883771"/>
            <a:ext cx="2824400" cy="369332"/>
          </a:xfrm>
          <a:prstGeom prst="rect">
            <a:avLst/>
          </a:prstGeom>
          <a:noFill/>
        </p:spPr>
        <p:txBody>
          <a:bodyPr wrap="square" rtlCol="0">
            <a:spAutoFit/>
          </a:bodyPr>
          <a:lstStyle/>
          <a:p>
            <a:r>
              <a:rPr lang="en-NZ" dirty="0"/>
              <a:t>3. WATERCOLUMN</a:t>
            </a:r>
          </a:p>
        </p:txBody>
      </p:sp>
      <p:cxnSp>
        <p:nvCxnSpPr>
          <p:cNvPr id="6" name="Straight Arrow Connector 5"/>
          <p:cNvCxnSpPr/>
          <p:nvPr/>
        </p:nvCxnSpPr>
        <p:spPr bwMode="auto">
          <a:xfrm flipH="1">
            <a:off x="4655840" y="2348880"/>
            <a:ext cx="936104" cy="0"/>
          </a:xfrm>
          <a:prstGeom prst="straightConnector1">
            <a:avLst/>
          </a:prstGeom>
          <a:solidFill>
            <a:schemeClr val="accent1"/>
          </a:solidFill>
          <a:ln w="38100" cap="flat" cmpd="sng" algn="ctr">
            <a:solidFill>
              <a:srgbClr val="92D05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Straight Arrow Connector 14"/>
          <p:cNvCxnSpPr/>
          <p:nvPr/>
        </p:nvCxnSpPr>
        <p:spPr bwMode="auto">
          <a:xfrm>
            <a:off x="6888088" y="2326768"/>
            <a:ext cx="720080" cy="0"/>
          </a:xfrm>
          <a:prstGeom prst="straightConnector1">
            <a:avLst/>
          </a:prstGeom>
          <a:solidFill>
            <a:schemeClr val="accent1"/>
          </a:solidFill>
          <a:ln w="38100" cap="flat" cmpd="sng" algn="ctr">
            <a:solidFill>
              <a:srgbClr val="92D05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Straight Arrow Connector 16"/>
          <p:cNvCxnSpPr/>
          <p:nvPr/>
        </p:nvCxnSpPr>
        <p:spPr bwMode="auto">
          <a:xfrm>
            <a:off x="6240016" y="3551791"/>
            <a:ext cx="0" cy="639688"/>
          </a:xfrm>
          <a:prstGeom prst="straightConnector1">
            <a:avLst/>
          </a:prstGeom>
          <a:solidFill>
            <a:schemeClr val="accent1"/>
          </a:solidFill>
          <a:ln w="38100" cap="flat" cmpd="sng" algn="ctr">
            <a:solidFill>
              <a:srgbClr val="92D05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8382248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5749212" cy="1538320"/>
          </a:xfrm>
        </p:spPr>
        <p:txBody>
          <a:bodyPr/>
          <a:lstStyle/>
          <a:p>
            <a:r>
              <a:rPr lang="en-NZ" dirty="0"/>
              <a:t>Incorporating science data into nautical charts</a:t>
            </a: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7007289" y="232200"/>
            <a:ext cx="4561321" cy="6625800"/>
          </a:xfrm>
        </p:spPr>
      </p:pic>
      <p:sp>
        <p:nvSpPr>
          <p:cNvPr id="5" name="Content Placeholder 2"/>
          <p:cNvSpPr txBox="1">
            <a:spLocks/>
          </p:cNvSpPr>
          <p:nvPr/>
        </p:nvSpPr>
        <p:spPr>
          <a:xfrm>
            <a:off x="393204" y="1785451"/>
            <a:ext cx="7354888" cy="43497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NZ" sz="2400" dirty="0" err="1"/>
              <a:t>Kermadec</a:t>
            </a:r>
            <a:r>
              <a:rPr lang="en-NZ" sz="2400" dirty="0"/>
              <a:t> Volcanoes</a:t>
            </a:r>
          </a:p>
          <a:p>
            <a:pPr marL="0" indent="0">
              <a:buFont typeface="Arial" panose="020B0604020202020204" pitchFamily="34" charset="0"/>
              <a:buNone/>
              <a:defRPr/>
            </a:pPr>
            <a:r>
              <a:rPr lang="en-NZ" sz="1800" dirty="0"/>
              <a:t>~40 submarine volcanoes in  NZ EEZ</a:t>
            </a:r>
            <a:r>
              <a:rPr lang="en-NZ" dirty="0"/>
              <a:t>					</a:t>
            </a:r>
          </a:p>
          <a:p>
            <a:pPr marL="0" indent="0">
              <a:buFont typeface="Arial" panose="020B0604020202020204" pitchFamily="34" charset="0"/>
              <a:buNone/>
              <a:defRPr/>
            </a:pPr>
            <a:r>
              <a:rPr lang="en-NZ" dirty="0"/>
              <a:t>	</a:t>
            </a:r>
          </a:p>
        </p:txBody>
      </p:sp>
      <p:pic>
        <p:nvPicPr>
          <p:cNvPr id="6" name="Picture 21"/>
          <p:cNvPicPr>
            <a:picLocks noChangeAspect="1" noChangeArrowheads="1"/>
          </p:cNvPicPr>
          <p:nvPr/>
        </p:nvPicPr>
        <p:blipFill>
          <a:blip r:embed="rId3">
            <a:extLst>
              <a:ext uri="{28A0092B-C50C-407E-A947-70E740481C1C}">
                <a14:useLocalDpi xmlns:a14="http://schemas.microsoft.com/office/drawing/2010/main" val="0"/>
              </a:ext>
            </a:extLst>
          </a:blip>
          <a:srcRect l="3386" t="8034" r="3909" b="16795"/>
          <a:stretch>
            <a:fillRect/>
          </a:stretch>
        </p:blipFill>
        <p:spPr bwMode="auto">
          <a:xfrm>
            <a:off x="575768" y="2879240"/>
            <a:ext cx="3533775" cy="404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C:\work\Ocean Geology\Presentations\Singapore\raoul.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33658" y="1907203"/>
            <a:ext cx="2698750" cy="2433638"/>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pic>
        <p:nvPicPr>
          <p:cNvPr id="8" name="Picture 7" descr="C:\work\Ocean Geology\Presentations\Singapore\mackauley.jpg"/>
          <p:cNvPicPr>
            <a:picLocks noChangeAspect="1" noChangeArrowheads="1"/>
          </p:cNvPicPr>
          <p:nvPr/>
        </p:nvPicPr>
        <p:blipFill>
          <a:blip r:embed="rId5">
            <a:extLst>
              <a:ext uri="{28A0092B-C50C-407E-A947-70E740481C1C}">
                <a14:useLocalDpi xmlns:a14="http://schemas.microsoft.com/office/drawing/2010/main" val="0"/>
              </a:ext>
            </a:extLst>
          </a:blip>
          <a:srcRect t="6819"/>
          <a:stretch>
            <a:fillRect/>
          </a:stretch>
        </p:blipFill>
        <p:spPr bwMode="auto">
          <a:xfrm>
            <a:off x="4292107" y="4598761"/>
            <a:ext cx="2700338" cy="1797050"/>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sp>
        <p:nvSpPr>
          <p:cNvPr id="10" name="TextBox 2"/>
          <p:cNvSpPr txBox="1">
            <a:spLocks noChangeArrowheads="1"/>
          </p:cNvSpPr>
          <p:nvPr/>
        </p:nvSpPr>
        <p:spPr bwMode="auto">
          <a:xfrm>
            <a:off x="6245008" y="1903445"/>
            <a:ext cx="787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NZ" altLang="en-US" dirty="0"/>
              <a:t>Raoul</a:t>
            </a:r>
          </a:p>
        </p:txBody>
      </p:sp>
      <p:sp>
        <p:nvSpPr>
          <p:cNvPr id="11" name="TextBox 9"/>
          <p:cNvSpPr txBox="1">
            <a:spLocks noChangeArrowheads="1"/>
          </p:cNvSpPr>
          <p:nvPr/>
        </p:nvSpPr>
        <p:spPr bwMode="auto">
          <a:xfrm>
            <a:off x="5795471" y="4598761"/>
            <a:ext cx="11715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NZ" altLang="en-US"/>
              <a:t>Macauley</a:t>
            </a:r>
          </a:p>
        </p:txBody>
      </p:sp>
    </p:spTree>
    <p:extLst>
      <p:ext uri="{BB962C8B-B14F-4D97-AF65-F5344CB8AC3E}">
        <p14:creationId xmlns:p14="http://schemas.microsoft.com/office/powerpoint/2010/main" val="11404093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3260687" y="2933945"/>
            <a:ext cx="5554663" cy="792162"/>
          </a:xfrm>
        </p:spPr>
        <p:txBody>
          <a:bodyPr/>
          <a:lstStyle/>
          <a:p>
            <a:r>
              <a:rPr lang="en-NZ" sz="2200" dirty="0"/>
              <a:t>And the results…</a:t>
            </a:r>
          </a:p>
        </p:txBody>
      </p:sp>
      <p:pic>
        <p:nvPicPr>
          <p:cNvPr id="4" name="Picture 3" descr="15NZ236_NZHRA_RiskOutput_20160316_Overview"/>
          <p:cNvPicPr>
            <a:picLocks noGrp="1" noChangeAspect="1"/>
          </p:cNvPicPr>
          <p:nvPr isPhoto="1"/>
        </p:nvPicPr>
        <p:blipFill>
          <a:blip r:embed="rId3" cstate="print">
            <a:lum/>
            <a:extLst>
              <a:ext uri="{28A0092B-C50C-407E-A947-70E740481C1C}">
                <a14:useLocalDpi xmlns:a14="http://schemas.microsoft.com/office/drawing/2010/main" val="0"/>
              </a:ext>
            </a:extLst>
          </a:blip>
          <a:stretch>
            <a:fillRect/>
          </a:stretch>
        </p:blipFill>
        <p:spPr>
          <a:xfrm>
            <a:off x="1537974" y="387352"/>
            <a:ext cx="9144000" cy="6470649"/>
          </a:xfrm>
          <a:prstGeom prst="rect">
            <a:avLst/>
          </a:prstGeom>
          <a:noFill/>
          <a:ln>
            <a:noFill/>
          </a:ln>
        </p:spPr>
      </p:pic>
      <p:sp>
        <p:nvSpPr>
          <p:cNvPr id="7" name="Title 3"/>
          <p:cNvSpPr txBox="1">
            <a:spLocks/>
          </p:cNvSpPr>
          <p:nvPr/>
        </p:nvSpPr>
        <p:spPr>
          <a:xfrm>
            <a:off x="3143673" y="-202405"/>
            <a:ext cx="5554663" cy="79216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NZ" sz="2400"/>
              <a:t>NZ Risk Assessment - May 2016</a:t>
            </a:r>
            <a:endParaRPr lang="en-NZ" sz="2200" dirty="0"/>
          </a:p>
        </p:txBody>
      </p:sp>
    </p:spTree>
    <p:extLst>
      <p:ext uri="{BB962C8B-B14F-4D97-AF65-F5344CB8AC3E}">
        <p14:creationId xmlns:p14="http://schemas.microsoft.com/office/powerpoint/2010/main" val="1404030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5014</TotalTime>
  <Words>1276</Words>
  <Application>Microsoft Office PowerPoint</Application>
  <PresentationFormat>Custom</PresentationFormat>
  <Paragraphs>191</Paragraphs>
  <Slides>32</Slides>
  <Notes>24</Notes>
  <HiddenSlides>5</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Office Theme</vt:lpstr>
      <vt:lpstr>New Zealand Multibeam Experience</vt:lpstr>
      <vt:lpstr>History of the NZ multibeam experience</vt:lpstr>
      <vt:lpstr>The first LINZ MBES standard</vt:lpstr>
      <vt:lpstr>NIWA multibeams</vt:lpstr>
      <vt:lpstr>Antarctic Surveys</vt:lpstr>
      <vt:lpstr>LINZ HYSPEC v1.3</vt:lpstr>
      <vt:lpstr>PowerPoint Presentation</vt:lpstr>
      <vt:lpstr>Incorporating science data into nautical charts</vt:lpstr>
      <vt:lpstr>And the results…</vt:lpstr>
      <vt:lpstr>PowerPoint Presentation</vt:lpstr>
      <vt:lpstr>NZ Risk Assessment - May 2016</vt:lpstr>
      <vt:lpstr>Project Concept</vt:lpstr>
      <vt:lpstr>Requirements</vt:lpstr>
      <vt:lpstr>LINZ HYSPEC 2.0</vt:lpstr>
      <vt:lpstr>Questions?</vt:lpstr>
      <vt:lpstr>Multibeam Survey use in NZ</vt:lpstr>
      <vt:lpstr>NZ region multibeam coverage</vt:lpstr>
      <vt:lpstr>Multibeam – more than just bathymetry</vt:lpstr>
      <vt:lpstr>PowerPoint Presentation</vt:lpstr>
      <vt:lpstr>NIWA Multibeam protocols</vt:lpstr>
      <vt:lpstr>Existing Source Data - 1942</vt:lpstr>
      <vt:lpstr>Project Concept</vt:lpstr>
      <vt:lpstr>Joint Specifications - HS51 </vt:lpstr>
      <vt:lpstr>PowerPoint Presentation</vt:lpstr>
      <vt:lpstr>Queen Charlotte Sound - Northern Entrance 1st Iteration</vt:lpstr>
      <vt:lpstr>Surveys</vt:lpstr>
      <vt:lpstr>Surveys</vt:lpstr>
      <vt:lpstr>Surveys</vt:lpstr>
      <vt:lpstr>Surveys</vt:lpstr>
      <vt:lpstr>Surveys</vt:lpstr>
      <vt:lpstr>Surveys</vt:lpstr>
      <vt:lpstr>Surveys</vt:lpstr>
    </vt:vector>
  </TitlesOfParts>
  <Company>NIWA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New Zealand Multibeam Experience</dc:title>
  <dc:creator>Kevin Mackay</dc:creator>
  <cp:lastModifiedBy>Picard Kim</cp:lastModifiedBy>
  <cp:revision>33</cp:revision>
  <cp:lastPrinted>2017-05-31T03:36:32Z</cp:lastPrinted>
  <dcterms:created xsi:type="dcterms:W3CDTF">2017-05-26T02:55:36Z</dcterms:created>
  <dcterms:modified xsi:type="dcterms:W3CDTF">2017-06-01T03:07:21Z</dcterms:modified>
</cp:coreProperties>
</file>